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4"/>
  </p:notesMasterIdLst>
  <p:sldIdLst>
    <p:sldId id="306" r:id="rId2"/>
    <p:sldId id="352" r:id="rId3"/>
    <p:sldId id="354" r:id="rId4"/>
    <p:sldId id="346" r:id="rId5"/>
    <p:sldId id="364" r:id="rId6"/>
    <p:sldId id="361" r:id="rId7"/>
    <p:sldId id="350" r:id="rId8"/>
    <p:sldId id="362" r:id="rId9"/>
    <p:sldId id="355" r:id="rId10"/>
    <p:sldId id="348" r:id="rId11"/>
    <p:sldId id="360" r:id="rId12"/>
    <p:sldId id="1569" r:id="rId13"/>
  </p:sldIdLst>
  <p:sldSz cx="12192000" cy="6858000"/>
  <p:notesSz cx="6799263" cy="9929813"/>
  <p:custDataLst>
    <p:tags r:id="rId15"/>
  </p:custDataLst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Arial" charset="0"/>
      </a:defRPr>
    </a:lvl1pPr>
    <a:lvl2pPr marL="742950" indent="-28575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Arial" charset="0"/>
      </a:defRPr>
    </a:lvl2pPr>
    <a:lvl3pPr marL="11430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Arial" charset="0"/>
      </a:defRPr>
    </a:lvl3pPr>
    <a:lvl4pPr marL="16002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Arial" charset="0"/>
      </a:defRPr>
    </a:lvl4pPr>
    <a:lvl5pPr marL="20574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>
          <p15:clr>
            <a:srgbClr val="A4A3A4"/>
          </p15:clr>
        </p15:guide>
        <p15:guide id="2" pos="214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337D33"/>
    <a:srgbClr val="97FF97"/>
    <a:srgbClr val="66FF66"/>
    <a:srgbClr val="99FF99"/>
    <a:srgbClr val="66FF99"/>
    <a:srgbClr val="3F9B3F"/>
    <a:srgbClr val="389034"/>
    <a:srgbClr val="6C2990"/>
    <a:srgbClr val="24AB0D"/>
    <a:srgbClr val="6D29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2600493-28D8-4C40-8F98-33CA67549339}" v="33" dt="2022-01-24T14:56:32.153"/>
    <p1510:client id="{CD9B589A-6BC6-4883-8F42-48C3B6591C25}" v="95" dt="2022-01-24T14:17:36.01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348" autoAdjust="0"/>
    <p:restoredTop sz="93792" autoAdjust="0"/>
  </p:normalViewPr>
  <p:slideViewPr>
    <p:cSldViewPr>
      <p:cViewPr varScale="1">
        <p:scale>
          <a:sx n="111" d="100"/>
          <a:sy n="111" d="100"/>
        </p:scale>
        <p:origin x="456" y="96"/>
      </p:cViewPr>
      <p:guideLst>
        <p:guide orient="horz" pos="2160"/>
        <p:guide pos="3840"/>
      </p:guideLst>
    </p:cSldViewPr>
  </p:slideViewPr>
  <p:outlineViewPr>
    <p:cViewPr varScale="1">
      <p:scale>
        <a:sx n="170" d="200"/>
        <a:sy n="170" d="200"/>
      </p:scale>
      <p:origin x="0" y="17778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3128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D885A4F-2245-43AE-92B3-E54AFF40BB81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4F1F6B31-2747-423B-8F29-BDD5A486EDD5}">
      <dgm:prSet phldrT="[Text]" custT="1"/>
      <dgm:spPr>
        <a:solidFill>
          <a:srgbClr val="337D33"/>
        </a:solidFill>
        <a:ln>
          <a:solidFill>
            <a:srgbClr val="337D33"/>
          </a:solidFill>
        </a:ln>
      </dgm:spPr>
      <dgm:t>
        <a:bodyPr/>
        <a:lstStyle/>
        <a:p>
          <a:r>
            <a:rPr lang="en-GB" sz="3600" dirty="0">
              <a:latin typeface="Calibri" charset="0"/>
            </a:rPr>
            <a:t>Approaches to embedding CCE</a:t>
          </a:r>
          <a:endParaRPr lang="en-GB" sz="3600" dirty="0"/>
        </a:p>
      </dgm:t>
    </dgm:pt>
    <dgm:pt modelId="{6DA8CDB6-E9AD-4CA4-967E-5B4B16887A8C}" type="parTrans" cxnId="{A93C877B-C615-43CD-8F2D-A915F45EDBD6}">
      <dgm:prSet/>
      <dgm:spPr/>
      <dgm:t>
        <a:bodyPr/>
        <a:lstStyle/>
        <a:p>
          <a:endParaRPr lang="en-GB"/>
        </a:p>
      </dgm:t>
    </dgm:pt>
    <dgm:pt modelId="{476BE686-6DC5-475F-9962-F9D70299B73F}" type="sibTrans" cxnId="{A93C877B-C615-43CD-8F2D-A915F45EDBD6}">
      <dgm:prSet/>
      <dgm:spPr/>
      <dgm:t>
        <a:bodyPr/>
        <a:lstStyle/>
        <a:p>
          <a:endParaRPr lang="en-GB"/>
        </a:p>
      </dgm:t>
    </dgm:pt>
    <dgm:pt modelId="{52002D1E-059E-4755-B53F-3C3159B2F0E6}">
      <dgm:prSet phldrT="[Text]" custT="1"/>
      <dgm:spPr>
        <a:solidFill>
          <a:srgbClr val="337D33"/>
        </a:solidFill>
      </dgm:spPr>
      <dgm:t>
        <a:bodyPr/>
        <a:lstStyle/>
        <a:p>
          <a:r>
            <a:rPr lang="en-GB" sz="3000" dirty="0">
              <a:solidFill>
                <a:schemeClr val="bg1"/>
              </a:solidFill>
              <a:latin typeface="+mn-lt"/>
            </a:rPr>
            <a:t>Adding climate change-related content to the existing curriculum</a:t>
          </a:r>
          <a:endParaRPr lang="en-GB" sz="3000" dirty="0">
            <a:solidFill>
              <a:schemeClr val="bg1"/>
            </a:solidFill>
          </a:endParaRPr>
        </a:p>
      </dgm:t>
    </dgm:pt>
    <dgm:pt modelId="{05D3B1ED-B1CA-4479-9D12-1DAD3B2F97DA}" type="parTrans" cxnId="{2CD6018D-C088-4FEB-88E7-5082B2E75052}">
      <dgm:prSet/>
      <dgm:spPr/>
      <dgm:t>
        <a:bodyPr/>
        <a:lstStyle/>
        <a:p>
          <a:endParaRPr lang="en-GB"/>
        </a:p>
      </dgm:t>
    </dgm:pt>
    <dgm:pt modelId="{F9F18AA1-B3D1-4807-8CB7-76DE93450098}" type="sibTrans" cxnId="{2CD6018D-C088-4FEB-88E7-5082B2E75052}">
      <dgm:prSet/>
      <dgm:spPr/>
      <dgm:t>
        <a:bodyPr/>
        <a:lstStyle/>
        <a:p>
          <a:endParaRPr lang="en-GB"/>
        </a:p>
      </dgm:t>
    </dgm:pt>
    <dgm:pt modelId="{3BF84A5C-2D1B-4AE3-ADDF-4159B3E2DC1B}">
      <dgm:prSet phldrT="[Text]"/>
      <dgm:spPr>
        <a:solidFill>
          <a:srgbClr val="3F9B3F"/>
        </a:solidFill>
      </dgm:spPr>
      <dgm:t>
        <a:bodyPr/>
        <a:lstStyle/>
        <a:p>
          <a:pPr>
            <a:buBlip>
              <a:blip xmlns:r="http://schemas.openxmlformats.org/officeDocument/2006/relationships" r:embed="rId1"/>
            </a:buBlip>
          </a:pPr>
          <a:r>
            <a:rPr lang="en-GB" dirty="0">
              <a:solidFill>
                <a:schemeClr val="bg1"/>
              </a:solidFill>
              <a:latin typeface="+mn-lt"/>
              <a:cs typeface="Calibri" panose="020F0502020204030204" pitchFamily="34" charset="0"/>
            </a:rPr>
            <a:t>Individual staff embed climate education in their teaching</a:t>
          </a:r>
          <a:endParaRPr lang="en-GB" dirty="0">
            <a:solidFill>
              <a:schemeClr val="bg1"/>
            </a:solidFill>
          </a:endParaRPr>
        </a:p>
      </dgm:t>
    </dgm:pt>
    <dgm:pt modelId="{5846619E-3532-4F99-A640-6BEB04563B7D}" type="parTrans" cxnId="{431080F6-BC9E-4996-AD5C-A8A50D3EC35A}">
      <dgm:prSet/>
      <dgm:spPr/>
      <dgm:t>
        <a:bodyPr/>
        <a:lstStyle/>
        <a:p>
          <a:endParaRPr lang="en-GB"/>
        </a:p>
      </dgm:t>
    </dgm:pt>
    <dgm:pt modelId="{3266CB97-9F59-44B0-9C8C-DAC27B96BB2C}" type="sibTrans" cxnId="{431080F6-BC9E-4996-AD5C-A8A50D3EC35A}">
      <dgm:prSet/>
      <dgm:spPr/>
      <dgm:t>
        <a:bodyPr/>
        <a:lstStyle/>
        <a:p>
          <a:endParaRPr lang="en-GB"/>
        </a:p>
      </dgm:t>
    </dgm:pt>
    <dgm:pt modelId="{FF7FF41D-C081-4B07-BFE7-49106BBEEEDC}">
      <dgm:prSet phldrT="[Text]"/>
      <dgm:spPr>
        <a:solidFill>
          <a:srgbClr val="3F9B3F"/>
        </a:solidFill>
      </dgm:spPr>
      <dgm:t>
        <a:bodyPr/>
        <a:lstStyle/>
        <a:p>
          <a:r>
            <a:rPr lang="en-GB" dirty="0"/>
            <a:t>Problem-based learning </a:t>
          </a:r>
        </a:p>
      </dgm:t>
    </dgm:pt>
    <dgm:pt modelId="{DD84BD3B-990C-42F6-932D-03DA55E96EDC}" type="parTrans" cxnId="{B60A3F3E-07A5-4AC3-9683-EDFA2933DC60}">
      <dgm:prSet/>
      <dgm:spPr/>
      <dgm:t>
        <a:bodyPr/>
        <a:lstStyle/>
        <a:p>
          <a:endParaRPr lang="en-GB"/>
        </a:p>
      </dgm:t>
    </dgm:pt>
    <dgm:pt modelId="{4FCC8ADE-BDB4-48C2-94D8-FFD442C4EFD7}" type="sibTrans" cxnId="{B60A3F3E-07A5-4AC3-9683-EDFA2933DC60}">
      <dgm:prSet/>
      <dgm:spPr/>
      <dgm:t>
        <a:bodyPr/>
        <a:lstStyle/>
        <a:p>
          <a:endParaRPr lang="en-GB"/>
        </a:p>
      </dgm:t>
    </dgm:pt>
    <dgm:pt modelId="{351225C5-BD10-4EC0-8BA4-69DD07FD4533}">
      <dgm:prSet phldrT="[Text]" custT="1"/>
      <dgm:spPr>
        <a:solidFill>
          <a:srgbClr val="337D33"/>
        </a:solidFill>
      </dgm:spPr>
      <dgm:t>
        <a:bodyPr/>
        <a:lstStyle/>
        <a:p>
          <a:pPr>
            <a:buBlip>
              <a:blip xmlns:r="http://schemas.openxmlformats.org/officeDocument/2006/relationships" r:embed="rId1"/>
            </a:buBlip>
          </a:pPr>
          <a:r>
            <a:rPr lang="en-GB" sz="3000" dirty="0">
              <a:solidFill>
                <a:schemeClr val="bg1"/>
              </a:solidFill>
              <a:latin typeface="+mn-lt"/>
            </a:rPr>
            <a:t>Service-learning</a:t>
          </a:r>
          <a:endParaRPr lang="en-GB" sz="3000" dirty="0">
            <a:solidFill>
              <a:schemeClr val="bg1"/>
            </a:solidFill>
          </a:endParaRPr>
        </a:p>
      </dgm:t>
    </dgm:pt>
    <dgm:pt modelId="{CEAFD7F8-C513-49DE-B47C-7D727E0BEEFD}" type="parTrans" cxnId="{7C7F098E-29A0-4EB1-8EDE-BF78FAFDD6A1}">
      <dgm:prSet/>
      <dgm:spPr/>
      <dgm:t>
        <a:bodyPr/>
        <a:lstStyle/>
        <a:p>
          <a:endParaRPr lang="en-GB"/>
        </a:p>
      </dgm:t>
    </dgm:pt>
    <dgm:pt modelId="{383EB3DE-5B4C-4A3F-B2BF-39BA798D3845}" type="sibTrans" cxnId="{7C7F098E-29A0-4EB1-8EDE-BF78FAFDD6A1}">
      <dgm:prSet/>
      <dgm:spPr/>
      <dgm:t>
        <a:bodyPr/>
        <a:lstStyle/>
        <a:p>
          <a:endParaRPr lang="en-GB"/>
        </a:p>
      </dgm:t>
    </dgm:pt>
    <dgm:pt modelId="{8D664FDD-BCBD-461A-98E5-F0326529D607}">
      <dgm:prSet phldrT="[Text]"/>
      <dgm:spPr>
        <a:solidFill>
          <a:srgbClr val="3F9B3F"/>
        </a:solidFill>
      </dgm:spPr>
      <dgm:t>
        <a:bodyPr/>
        <a:lstStyle/>
        <a:p>
          <a:r>
            <a:rPr lang="en-GB" dirty="0">
              <a:solidFill>
                <a:schemeClr val="bg1"/>
              </a:solidFill>
              <a:latin typeface="+mn-lt"/>
            </a:rPr>
            <a:t>W</a:t>
          </a:r>
          <a:r>
            <a:rPr lang="en-GB" dirty="0">
              <a:solidFill>
                <a:schemeClr val="bg1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riting a reflective piece/doing mini-research projects</a:t>
          </a:r>
          <a:endParaRPr lang="en-GB" dirty="0">
            <a:solidFill>
              <a:schemeClr val="bg1"/>
            </a:solidFill>
          </a:endParaRPr>
        </a:p>
      </dgm:t>
    </dgm:pt>
    <dgm:pt modelId="{3FA126CC-DE3D-4800-89D5-CE25D18AA7B9}" type="parTrans" cxnId="{6BF08BB7-AA71-4685-809C-30CC4214E123}">
      <dgm:prSet/>
      <dgm:spPr/>
      <dgm:t>
        <a:bodyPr/>
        <a:lstStyle/>
        <a:p>
          <a:endParaRPr lang="en-GB"/>
        </a:p>
      </dgm:t>
    </dgm:pt>
    <dgm:pt modelId="{5625CD50-E04B-4635-98CB-06C2D80612FD}" type="sibTrans" cxnId="{6BF08BB7-AA71-4685-809C-30CC4214E123}">
      <dgm:prSet/>
      <dgm:spPr/>
      <dgm:t>
        <a:bodyPr/>
        <a:lstStyle/>
        <a:p>
          <a:endParaRPr lang="en-GB"/>
        </a:p>
      </dgm:t>
    </dgm:pt>
    <dgm:pt modelId="{C6E46320-AFF6-48E6-A48C-3E3C13A19262}">
      <dgm:prSet phldrT="[Text]" custT="1"/>
      <dgm:spPr>
        <a:solidFill>
          <a:srgbClr val="337D33"/>
        </a:solidFill>
      </dgm:spPr>
      <dgm:t>
        <a:bodyPr/>
        <a:lstStyle/>
        <a:p>
          <a:pPr>
            <a:buBlip>
              <a:blip xmlns:r="http://schemas.openxmlformats.org/officeDocument/2006/relationships" r:embed="rId1"/>
            </a:buBlip>
          </a:pPr>
          <a:r>
            <a:rPr lang="en-GB" sz="2400" dirty="0">
              <a:solidFill>
                <a:schemeClr val="bg1"/>
              </a:solidFill>
              <a:latin typeface="+mn-lt"/>
            </a:rPr>
            <a:t>Co-curriculum</a:t>
          </a:r>
          <a:endParaRPr lang="en-GB" sz="2400" dirty="0">
            <a:solidFill>
              <a:schemeClr val="bg1"/>
            </a:solidFill>
          </a:endParaRPr>
        </a:p>
      </dgm:t>
    </dgm:pt>
    <dgm:pt modelId="{B666FFA8-BB6F-4BB6-8864-FCBB270B5F1F}" type="parTrans" cxnId="{7E233868-6DC5-4CED-84C8-09364C141AA2}">
      <dgm:prSet/>
      <dgm:spPr/>
      <dgm:t>
        <a:bodyPr/>
        <a:lstStyle/>
        <a:p>
          <a:endParaRPr lang="en-GB"/>
        </a:p>
      </dgm:t>
    </dgm:pt>
    <dgm:pt modelId="{233A43DD-C202-40CF-A625-35D52EA0111C}" type="sibTrans" cxnId="{7E233868-6DC5-4CED-84C8-09364C141AA2}">
      <dgm:prSet/>
      <dgm:spPr/>
      <dgm:t>
        <a:bodyPr/>
        <a:lstStyle/>
        <a:p>
          <a:endParaRPr lang="en-GB"/>
        </a:p>
      </dgm:t>
    </dgm:pt>
    <dgm:pt modelId="{7DED43C5-DA40-480F-9D39-E07EB7FFAA68}">
      <dgm:prSet phldrT="[Text]" custT="1"/>
      <dgm:spPr>
        <a:solidFill>
          <a:srgbClr val="337D33"/>
        </a:solidFill>
      </dgm:spPr>
      <dgm:t>
        <a:bodyPr/>
        <a:lstStyle/>
        <a:p>
          <a:pPr>
            <a:buBlip>
              <a:blip xmlns:r="http://schemas.openxmlformats.org/officeDocument/2006/relationships" r:embed="rId1"/>
            </a:buBlip>
          </a:pPr>
          <a:r>
            <a:rPr lang="en-GB" sz="2800" dirty="0">
              <a:solidFill>
                <a:schemeClr val="bg1"/>
              </a:solidFill>
              <a:latin typeface="+mn-lt"/>
            </a:rPr>
            <a:t>Elective modules</a:t>
          </a:r>
          <a:endParaRPr lang="en-GB" sz="2800" dirty="0">
            <a:solidFill>
              <a:schemeClr val="bg1"/>
            </a:solidFill>
          </a:endParaRPr>
        </a:p>
      </dgm:t>
    </dgm:pt>
    <dgm:pt modelId="{B5272824-B4FB-4374-971F-18AAD88C1FDA}" type="parTrans" cxnId="{4418741F-E993-48E9-9234-2A8CB171FF70}">
      <dgm:prSet/>
      <dgm:spPr/>
      <dgm:t>
        <a:bodyPr/>
        <a:lstStyle/>
        <a:p>
          <a:endParaRPr lang="en-GB"/>
        </a:p>
      </dgm:t>
    </dgm:pt>
    <dgm:pt modelId="{C44DA951-FD30-4D1E-9D9F-44E2E1925BCF}" type="sibTrans" cxnId="{4418741F-E993-48E9-9234-2A8CB171FF70}">
      <dgm:prSet/>
      <dgm:spPr/>
      <dgm:t>
        <a:bodyPr/>
        <a:lstStyle/>
        <a:p>
          <a:endParaRPr lang="en-GB"/>
        </a:p>
      </dgm:t>
    </dgm:pt>
    <dgm:pt modelId="{65AE09F1-AFCA-4AEF-8AC3-86FE2051C431}" type="pres">
      <dgm:prSet presAssocID="{4D885A4F-2245-43AE-92B3-E54AFF40BB81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8DF1858E-6686-436E-A793-E3A39E05EEEE}" type="pres">
      <dgm:prSet presAssocID="{4F1F6B31-2747-423B-8F29-BDD5A486EDD5}" presName="vertOne" presStyleCnt="0"/>
      <dgm:spPr/>
    </dgm:pt>
    <dgm:pt modelId="{B65653D8-858D-4B8B-A37C-8C2BEE3EE36B}" type="pres">
      <dgm:prSet presAssocID="{4F1F6B31-2747-423B-8F29-BDD5A486EDD5}" presName="txOne" presStyleLbl="node0" presStyleIdx="0" presStyleCnt="1" custScaleY="38145" custLinFactNeighborX="-923" custLinFactNeighborY="-1356">
        <dgm:presLayoutVars>
          <dgm:chPref val="3"/>
        </dgm:presLayoutVars>
      </dgm:prSet>
      <dgm:spPr/>
    </dgm:pt>
    <dgm:pt modelId="{E2B08AD1-A706-44B8-B3F5-781A36F91307}" type="pres">
      <dgm:prSet presAssocID="{4F1F6B31-2747-423B-8F29-BDD5A486EDD5}" presName="parTransOne" presStyleCnt="0"/>
      <dgm:spPr/>
    </dgm:pt>
    <dgm:pt modelId="{D32E58F1-D745-4A1A-AD12-1367B184F6D1}" type="pres">
      <dgm:prSet presAssocID="{4F1F6B31-2747-423B-8F29-BDD5A486EDD5}" presName="horzOne" presStyleCnt="0"/>
      <dgm:spPr/>
    </dgm:pt>
    <dgm:pt modelId="{E1F2DE44-67C9-4582-BF05-AE5EC09A8907}" type="pres">
      <dgm:prSet presAssocID="{52002D1E-059E-4755-B53F-3C3159B2F0E6}" presName="vertTwo" presStyleCnt="0"/>
      <dgm:spPr/>
    </dgm:pt>
    <dgm:pt modelId="{BB5D273A-A432-4A1A-B9A7-B59A7CC7E980}" type="pres">
      <dgm:prSet presAssocID="{52002D1E-059E-4755-B53F-3C3159B2F0E6}" presName="txTwo" presStyleLbl="node2" presStyleIdx="0" presStyleCnt="4" custScaleY="68130" custLinFactNeighborX="-74" custLinFactNeighborY="8477">
        <dgm:presLayoutVars>
          <dgm:chPref val="3"/>
        </dgm:presLayoutVars>
      </dgm:prSet>
      <dgm:spPr/>
    </dgm:pt>
    <dgm:pt modelId="{357F5649-10EA-4409-94BE-EF633AD45C9D}" type="pres">
      <dgm:prSet presAssocID="{52002D1E-059E-4755-B53F-3C3159B2F0E6}" presName="parTransTwo" presStyleCnt="0"/>
      <dgm:spPr/>
    </dgm:pt>
    <dgm:pt modelId="{DB5FF448-AB58-408C-91D2-C566B92B0F78}" type="pres">
      <dgm:prSet presAssocID="{52002D1E-059E-4755-B53F-3C3159B2F0E6}" presName="horzTwo" presStyleCnt="0"/>
      <dgm:spPr/>
    </dgm:pt>
    <dgm:pt modelId="{45837DE0-5D2D-445B-BDD0-8BB10C235E2A}" type="pres">
      <dgm:prSet presAssocID="{3BF84A5C-2D1B-4AE3-ADDF-4159B3E2DC1B}" presName="vertThree" presStyleCnt="0"/>
      <dgm:spPr/>
    </dgm:pt>
    <dgm:pt modelId="{F53A5EC6-0F32-4B6D-A2B4-D1FB5CF3D64D}" type="pres">
      <dgm:prSet presAssocID="{3BF84A5C-2D1B-4AE3-ADDF-4159B3E2DC1B}" presName="txThree" presStyleLbl="node3" presStyleIdx="0" presStyleCnt="3">
        <dgm:presLayoutVars>
          <dgm:chPref val="3"/>
        </dgm:presLayoutVars>
      </dgm:prSet>
      <dgm:spPr/>
    </dgm:pt>
    <dgm:pt modelId="{882B6FCB-2D57-4B8C-A585-2825D70F1CAB}" type="pres">
      <dgm:prSet presAssocID="{3BF84A5C-2D1B-4AE3-ADDF-4159B3E2DC1B}" presName="horzThree" presStyleCnt="0"/>
      <dgm:spPr/>
    </dgm:pt>
    <dgm:pt modelId="{6B07FC86-AC1C-4373-8015-12AB2E1412EF}" type="pres">
      <dgm:prSet presAssocID="{3266CB97-9F59-44B0-9C8C-DAC27B96BB2C}" presName="sibSpaceThree" presStyleCnt="0"/>
      <dgm:spPr/>
    </dgm:pt>
    <dgm:pt modelId="{25539B18-B912-43B5-A6B3-4D2A916C496F}" type="pres">
      <dgm:prSet presAssocID="{FF7FF41D-C081-4B07-BFE7-49106BBEEEDC}" presName="vertThree" presStyleCnt="0"/>
      <dgm:spPr/>
    </dgm:pt>
    <dgm:pt modelId="{71B868E6-9DEF-4BA7-9E28-74F360A199FE}" type="pres">
      <dgm:prSet presAssocID="{FF7FF41D-C081-4B07-BFE7-49106BBEEEDC}" presName="txThree" presStyleLbl="node3" presStyleIdx="1" presStyleCnt="3">
        <dgm:presLayoutVars>
          <dgm:chPref val="3"/>
        </dgm:presLayoutVars>
      </dgm:prSet>
      <dgm:spPr/>
    </dgm:pt>
    <dgm:pt modelId="{194DBB9E-C29D-48D3-A9F6-5A65517BA00B}" type="pres">
      <dgm:prSet presAssocID="{FF7FF41D-C081-4B07-BFE7-49106BBEEEDC}" presName="horzThree" presStyleCnt="0"/>
      <dgm:spPr/>
    </dgm:pt>
    <dgm:pt modelId="{5E02A9F2-BA61-4534-8227-771BB41E72F9}" type="pres">
      <dgm:prSet presAssocID="{4FCC8ADE-BDB4-48C2-94D8-FFD442C4EFD7}" presName="sibSpaceThree" presStyleCnt="0"/>
      <dgm:spPr/>
    </dgm:pt>
    <dgm:pt modelId="{C2E61DDD-49AA-423F-844E-244932B88BF1}" type="pres">
      <dgm:prSet presAssocID="{8D664FDD-BCBD-461A-98E5-F0326529D607}" presName="vertThree" presStyleCnt="0"/>
      <dgm:spPr/>
    </dgm:pt>
    <dgm:pt modelId="{9CFE331A-AE56-42F7-9CCD-7F4A7805FA7D}" type="pres">
      <dgm:prSet presAssocID="{8D664FDD-BCBD-461A-98E5-F0326529D607}" presName="txThree" presStyleLbl="node3" presStyleIdx="2" presStyleCnt="3">
        <dgm:presLayoutVars>
          <dgm:chPref val="3"/>
        </dgm:presLayoutVars>
      </dgm:prSet>
      <dgm:spPr/>
    </dgm:pt>
    <dgm:pt modelId="{7AD3A99F-B2C4-4016-99D9-67258F2C7CEB}" type="pres">
      <dgm:prSet presAssocID="{8D664FDD-BCBD-461A-98E5-F0326529D607}" presName="horzThree" presStyleCnt="0"/>
      <dgm:spPr/>
    </dgm:pt>
    <dgm:pt modelId="{B9368CEF-1B43-4C0D-BCC7-24C63B24040E}" type="pres">
      <dgm:prSet presAssocID="{F9F18AA1-B3D1-4807-8CB7-76DE93450098}" presName="sibSpaceTwo" presStyleCnt="0"/>
      <dgm:spPr/>
    </dgm:pt>
    <dgm:pt modelId="{7C81A006-E0CC-4A4F-BA2C-915FF63D598A}" type="pres">
      <dgm:prSet presAssocID="{351225C5-BD10-4EC0-8BA4-69DD07FD4533}" presName="vertTwo" presStyleCnt="0"/>
      <dgm:spPr/>
    </dgm:pt>
    <dgm:pt modelId="{7767E43A-73F9-4D14-A13B-98DDE37F5B7F}" type="pres">
      <dgm:prSet presAssocID="{351225C5-BD10-4EC0-8BA4-69DD07FD4533}" presName="txTwo" presStyleLbl="node2" presStyleIdx="1" presStyleCnt="4" custScaleY="66984">
        <dgm:presLayoutVars>
          <dgm:chPref val="3"/>
        </dgm:presLayoutVars>
      </dgm:prSet>
      <dgm:spPr/>
    </dgm:pt>
    <dgm:pt modelId="{69966327-4B8F-4101-B73E-38427873046C}" type="pres">
      <dgm:prSet presAssocID="{351225C5-BD10-4EC0-8BA4-69DD07FD4533}" presName="horzTwo" presStyleCnt="0"/>
      <dgm:spPr/>
    </dgm:pt>
    <dgm:pt modelId="{5948F2DA-BCD3-459E-85F8-8F141A54D3AA}" type="pres">
      <dgm:prSet presAssocID="{383EB3DE-5B4C-4A3F-B2BF-39BA798D3845}" presName="sibSpaceTwo" presStyleCnt="0"/>
      <dgm:spPr/>
    </dgm:pt>
    <dgm:pt modelId="{E7CE96C9-C91E-4F36-AF0C-FBC26BC96B6C}" type="pres">
      <dgm:prSet presAssocID="{C6E46320-AFF6-48E6-A48C-3E3C13A19262}" presName="vertTwo" presStyleCnt="0"/>
      <dgm:spPr/>
    </dgm:pt>
    <dgm:pt modelId="{E5A381C8-7A0D-41E8-9C01-D9531CFD7EFD}" type="pres">
      <dgm:prSet presAssocID="{C6E46320-AFF6-48E6-A48C-3E3C13A19262}" presName="txTwo" presStyleLbl="node2" presStyleIdx="2" presStyleCnt="4" custScaleY="65908">
        <dgm:presLayoutVars>
          <dgm:chPref val="3"/>
        </dgm:presLayoutVars>
      </dgm:prSet>
      <dgm:spPr/>
    </dgm:pt>
    <dgm:pt modelId="{A270D969-5C0D-4D32-969B-5AFC4B5B9428}" type="pres">
      <dgm:prSet presAssocID="{C6E46320-AFF6-48E6-A48C-3E3C13A19262}" presName="horzTwo" presStyleCnt="0"/>
      <dgm:spPr/>
    </dgm:pt>
    <dgm:pt modelId="{30A2D0E2-1F16-4AA5-9B94-F31FB1D3EEE7}" type="pres">
      <dgm:prSet presAssocID="{233A43DD-C202-40CF-A625-35D52EA0111C}" presName="sibSpaceTwo" presStyleCnt="0"/>
      <dgm:spPr/>
    </dgm:pt>
    <dgm:pt modelId="{B743DCE9-098C-43E1-8035-5127B3681AA8}" type="pres">
      <dgm:prSet presAssocID="{7DED43C5-DA40-480F-9D39-E07EB7FFAA68}" presName="vertTwo" presStyleCnt="0"/>
      <dgm:spPr/>
    </dgm:pt>
    <dgm:pt modelId="{23C60686-4887-4FC3-91D4-5DECAE33E253}" type="pres">
      <dgm:prSet presAssocID="{7DED43C5-DA40-480F-9D39-E07EB7FFAA68}" presName="txTwo" presStyleLbl="node2" presStyleIdx="3" presStyleCnt="4" custScaleY="65556" custLinFactNeighborX="-188" custLinFactNeighborY="712">
        <dgm:presLayoutVars>
          <dgm:chPref val="3"/>
        </dgm:presLayoutVars>
      </dgm:prSet>
      <dgm:spPr/>
    </dgm:pt>
    <dgm:pt modelId="{EE942EAC-F165-4A3E-920B-A1147E2EE2F5}" type="pres">
      <dgm:prSet presAssocID="{7DED43C5-DA40-480F-9D39-E07EB7FFAA68}" presName="horzTwo" presStyleCnt="0"/>
      <dgm:spPr/>
    </dgm:pt>
  </dgm:ptLst>
  <dgm:cxnLst>
    <dgm:cxn modelId="{4418741F-E993-48E9-9234-2A8CB171FF70}" srcId="{4F1F6B31-2747-423B-8F29-BDD5A486EDD5}" destId="{7DED43C5-DA40-480F-9D39-E07EB7FFAA68}" srcOrd="3" destOrd="0" parTransId="{B5272824-B4FB-4374-971F-18AAD88C1FDA}" sibTransId="{C44DA951-FD30-4D1E-9D9F-44E2E1925BCF}"/>
    <dgm:cxn modelId="{EB1B2126-55DD-4FB0-A5C8-CF4D001C43EA}" type="presOf" srcId="{351225C5-BD10-4EC0-8BA4-69DD07FD4533}" destId="{7767E43A-73F9-4D14-A13B-98DDE37F5B7F}" srcOrd="0" destOrd="0" presId="urn:microsoft.com/office/officeart/2005/8/layout/hierarchy4"/>
    <dgm:cxn modelId="{8EDF3632-52EB-4A86-9EDC-8CE5FF7FFA04}" type="presOf" srcId="{FF7FF41D-C081-4B07-BFE7-49106BBEEEDC}" destId="{71B868E6-9DEF-4BA7-9E28-74F360A199FE}" srcOrd="0" destOrd="0" presId="urn:microsoft.com/office/officeart/2005/8/layout/hierarchy4"/>
    <dgm:cxn modelId="{B60A3F3E-07A5-4AC3-9683-EDFA2933DC60}" srcId="{52002D1E-059E-4755-B53F-3C3159B2F0E6}" destId="{FF7FF41D-C081-4B07-BFE7-49106BBEEEDC}" srcOrd="1" destOrd="0" parTransId="{DD84BD3B-990C-42F6-932D-03DA55E96EDC}" sibTransId="{4FCC8ADE-BDB4-48C2-94D8-FFD442C4EFD7}"/>
    <dgm:cxn modelId="{7E233868-6DC5-4CED-84C8-09364C141AA2}" srcId="{4F1F6B31-2747-423B-8F29-BDD5A486EDD5}" destId="{C6E46320-AFF6-48E6-A48C-3E3C13A19262}" srcOrd="2" destOrd="0" parTransId="{B666FFA8-BB6F-4BB6-8864-FCBB270B5F1F}" sibTransId="{233A43DD-C202-40CF-A625-35D52EA0111C}"/>
    <dgm:cxn modelId="{A93C877B-C615-43CD-8F2D-A915F45EDBD6}" srcId="{4D885A4F-2245-43AE-92B3-E54AFF40BB81}" destId="{4F1F6B31-2747-423B-8F29-BDD5A486EDD5}" srcOrd="0" destOrd="0" parTransId="{6DA8CDB6-E9AD-4CA4-967E-5B4B16887A8C}" sibTransId="{476BE686-6DC5-475F-9962-F9D70299B73F}"/>
    <dgm:cxn modelId="{9D4B098C-43B1-454A-AF45-5B2C40558B77}" type="presOf" srcId="{7DED43C5-DA40-480F-9D39-E07EB7FFAA68}" destId="{23C60686-4887-4FC3-91D4-5DECAE33E253}" srcOrd="0" destOrd="0" presId="urn:microsoft.com/office/officeart/2005/8/layout/hierarchy4"/>
    <dgm:cxn modelId="{2CD6018D-C088-4FEB-88E7-5082B2E75052}" srcId="{4F1F6B31-2747-423B-8F29-BDD5A486EDD5}" destId="{52002D1E-059E-4755-B53F-3C3159B2F0E6}" srcOrd="0" destOrd="0" parTransId="{05D3B1ED-B1CA-4479-9D12-1DAD3B2F97DA}" sibTransId="{F9F18AA1-B3D1-4807-8CB7-76DE93450098}"/>
    <dgm:cxn modelId="{7C7F098E-29A0-4EB1-8EDE-BF78FAFDD6A1}" srcId="{4F1F6B31-2747-423B-8F29-BDD5A486EDD5}" destId="{351225C5-BD10-4EC0-8BA4-69DD07FD4533}" srcOrd="1" destOrd="0" parTransId="{CEAFD7F8-C513-49DE-B47C-7D727E0BEEFD}" sibTransId="{383EB3DE-5B4C-4A3F-B2BF-39BA798D3845}"/>
    <dgm:cxn modelId="{39DD72A9-4333-4B5D-83F4-B70D86F26A0D}" type="presOf" srcId="{4D885A4F-2245-43AE-92B3-E54AFF40BB81}" destId="{65AE09F1-AFCA-4AEF-8AC3-86FE2051C431}" srcOrd="0" destOrd="0" presId="urn:microsoft.com/office/officeart/2005/8/layout/hierarchy4"/>
    <dgm:cxn modelId="{6BF08BB7-AA71-4685-809C-30CC4214E123}" srcId="{52002D1E-059E-4755-B53F-3C3159B2F0E6}" destId="{8D664FDD-BCBD-461A-98E5-F0326529D607}" srcOrd="2" destOrd="0" parTransId="{3FA126CC-DE3D-4800-89D5-CE25D18AA7B9}" sibTransId="{5625CD50-E04B-4635-98CB-06C2D80612FD}"/>
    <dgm:cxn modelId="{B9084BBD-1399-4A0B-946A-E59AFC20A95F}" type="presOf" srcId="{52002D1E-059E-4755-B53F-3C3159B2F0E6}" destId="{BB5D273A-A432-4A1A-B9A7-B59A7CC7E980}" srcOrd="0" destOrd="0" presId="urn:microsoft.com/office/officeart/2005/8/layout/hierarchy4"/>
    <dgm:cxn modelId="{D8922ECC-07D2-40B0-A798-7EB7EAD2C959}" type="presOf" srcId="{8D664FDD-BCBD-461A-98E5-F0326529D607}" destId="{9CFE331A-AE56-42F7-9CCD-7F4A7805FA7D}" srcOrd="0" destOrd="0" presId="urn:microsoft.com/office/officeart/2005/8/layout/hierarchy4"/>
    <dgm:cxn modelId="{FDFF98CC-2D2C-42CF-A9B2-9B5B8022C480}" type="presOf" srcId="{C6E46320-AFF6-48E6-A48C-3E3C13A19262}" destId="{E5A381C8-7A0D-41E8-9C01-D9531CFD7EFD}" srcOrd="0" destOrd="0" presId="urn:microsoft.com/office/officeart/2005/8/layout/hierarchy4"/>
    <dgm:cxn modelId="{E51996CE-E66F-48A0-AE01-23CA7E945A63}" type="presOf" srcId="{4F1F6B31-2747-423B-8F29-BDD5A486EDD5}" destId="{B65653D8-858D-4B8B-A37C-8C2BEE3EE36B}" srcOrd="0" destOrd="0" presId="urn:microsoft.com/office/officeart/2005/8/layout/hierarchy4"/>
    <dgm:cxn modelId="{431080F6-BC9E-4996-AD5C-A8A50D3EC35A}" srcId="{52002D1E-059E-4755-B53F-3C3159B2F0E6}" destId="{3BF84A5C-2D1B-4AE3-ADDF-4159B3E2DC1B}" srcOrd="0" destOrd="0" parTransId="{5846619E-3532-4F99-A640-6BEB04563B7D}" sibTransId="{3266CB97-9F59-44B0-9C8C-DAC27B96BB2C}"/>
    <dgm:cxn modelId="{BA1A48FA-CB56-444A-8F2E-7CA0CC4DB4B0}" type="presOf" srcId="{3BF84A5C-2D1B-4AE3-ADDF-4159B3E2DC1B}" destId="{F53A5EC6-0F32-4B6D-A2B4-D1FB5CF3D64D}" srcOrd="0" destOrd="0" presId="urn:microsoft.com/office/officeart/2005/8/layout/hierarchy4"/>
    <dgm:cxn modelId="{1790740D-B76D-4CDB-9613-2A6C8DC6FA9A}" type="presParOf" srcId="{65AE09F1-AFCA-4AEF-8AC3-86FE2051C431}" destId="{8DF1858E-6686-436E-A793-E3A39E05EEEE}" srcOrd="0" destOrd="0" presId="urn:microsoft.com/office/officeart/2005/8/layout/hierarchy4"/>
    <dgm:cxn modelId="{04F6EBA7-375D-4EBD-976C-4214B5E2A6A6}" type="presParOf" srcId="{8DF1858E-6686-436E-A793-E3A39E05EEEE}" destId="{B65653D8-858D-4B8B-A37C-8C2BEE3EE36B}" srcOrd="0" destOrd="0" presId="urn:microsoft.com/office/officeart/2005/8/layout/hierarchy4"/>
    <dgm:cxn modelId="{B5BF8867-E742-4500-A9AC-4A0F4FA6BAA5}" type="presParOf" srcId="{8DF1858E-6686-436E-A793-E3A39E05EEEE}" destId="{E2B08AD1-A706-44B8-B3F5-781A36F91307}" srcOrd="1" destOrd="0" presId="urn:microsoft.com/office/officeart/2005/8/layout/hierarchy4"/>
    <dgm:cxn modelId="{FA3E549E-B6FA-4219-8F5C-79C1ACC90BC7}" type="presParOf" srcId="{8DF1858E-6686-436E-A793-E3A39E05EEEE}" destId="{D32E58F1-D745-4A1A-AD12-1367B184F6D1}" srcOrd="2" destOrd="0" presId="urn:microsoft.com/office/officeart/2005/8/layout/hierarchy4"/>
    <dgm:cxn modelId="{02F45D09-5BB9-49C1-BE4B-72A9323C97F3}" type="presParOf" srcId="{D32E58F1-D745-4A1A-AD12-1367B184F6D1}" destId="{E1F2DE44-67C9-4582-BF05-AE5EC09A8907}" srcOrd="0" destOrd="0" presId="urn:microsoft.com/office/officeart/2005/8/layout/hierarchy4"/>
    <dgm:cxn modelId="{51B375AB-8782-49F7-B436-FDA06DED2D19}" type="presParOf" srcId="{E1F2DE44-67C9-4582-BF05-AE5EC09A8907}" destId="{BB5D273A-A432-4A1A-B9A7-B59A7CC7E980}" srcOrd="0" destOrd="0" presId="urn:microsoft.com/office/officeart/2005/8/layout/hierarchy4"/>
    <dgm:cxn modelId="{7854785A-5DF7-46F1-9FB0-D3B9A2A45993}" type="presParOf" srcId="{E1F2DE44-67C9-4582-BF05-AE5EC09A8907}" destId="{357F5649-10EA-4409-94BE-EF633AD45C9D}" srcOrd="1" destOrd="0" presId="urn:microsoft.com/office/officeart/2005/8/layout/hierarchy4"/>
    <dgm:cxn modelId="{42505C9E-2C5A-4E68-BAD0-AD342EEA52BA}" type="presParOf" srcId="{E1F2DE44-67C9-4582-BF05-AE5EC09A8907}" destId="{DB5FF448-AB58-408C-91D2-C566B92B0F78}" srcOrd="2" destOrd="0" presId="urn:microsoft.com/office/officeart/2005/8/layout/hierarchy4"/>
    <dgm:cxn modelId="{ECC18B1D-A984-4ADD-B8C5-FFA3C0EAD3E1}" type="presParOf" srcId="{DB5FF448-AB58-408C-91D2-C566B92B0F78}" destId="{45837DE0-5D2D-445B-BDD0-8BB10C235E2A}" srcOrd="0" destOrd="0" presId="urn:microsoft.com/office/officeart/2005/8/layout/hierarchy4"/>
    <dgm:cxn modelId="{6DB22665-F3E9-4218-A779-FEA53FAA49EC}" type="presParOf" srcId="{45837DE0-5D2D-445B-BDD0-8BB10C235E2A}" destId="{F53A5EC6-0F32-4B6D-A2B4-D1FB5CF3D64D}" srcOrd="0" destOrd="0" presId="urn:microsoft.com/office/officeart/2005/8/layout/hierarchy4"/>
    <dgm:cxn modelId="{55A4EA4B-E04D-41D8-A27B-C2C1C644B119}" type="presParOf" srcId="{45837DE0-5D2D-445B-BDD0-8BB10C235E2A}" destId="{882B6FCB-2D57-4B8C-A585-2825D70F1CAB}" srcOrd="1" destOrd="0" presId="urn:microsoft.com/office/officeart/2005/8/layout/hierarchy4"/>
    <dgm:cxn modelId="{526E57E0-9055-4645-949B-4BF43651F60F}" type="presParOf" srcId="{DB5FF448-AB58-408C-91D2-C566B92B0F78}" destId="{6B07FC86-AC1C-4373-8015-12AB2E1412EF}" srcOrd="1" destOrd="0" presId="urn:microsoft.com/office/officeart/2005/8/layout/hierarchy4"/>
    <dgm:cxn modelId="{B2CE4A3F-216C-47A7-A7FD-56357A3D59F7}" type="presParOf" srcId="{DB5FF448-AB58-408C-91D2-C566B92B0F78}" destId="{25539B18-B912-43B5-A6B3-4D2A916C496F}" srcOrd="2" destOrd="0" presId="urn:microsoft.com/office/officeart/2005/8/layout/hierarchy4"/>
    <dgm:cxn modelId="{B3F39E0A-4DAA-493F-9639-7D638C710745}" type="presParOf" srcId="{25539B18-B912-43B5-A6B3-4D2A916C496F}" destId="{71B868E6-9DEF-4BA7-9E28-74F360A199FE}" srcOrd="0" destOrd="0" presId="urn:microsoft.com/office/officeart/2005/8/layout/hierarchy4"/>
    <dgm:cxn modelId="{7028922A-08A6-4378-A619-6718334630EE}" type="presParOf" srcId="{25539B18-B912-43B5-A6B3-4D2A916C496F}" destId="{194DBB9E-C29D-48D3-A9F6-5A65517BA00B}" srcOrd="1" destOrd="0" presId="urn:microsoft.com/office/officeart/2005/8/layout/hierarchy4"/>
    <dgm:cxn modelId="{98D576B5-C57C-4883-8EE2-C45AD87D9058}" type="presParOf" srcId="{DB5FF448-AB58-408C-91D2-C566B92B0F78}" destId="{5E02A9F2-BA61-4534-8227-771BB41E72F9}" srcOrd="3" destOrd="0" presId="urn:microsoft.com/office/officeart/2005/8/layout/hierarchy4"/>
    <dgm:cxn modelId="{F2E27D1B-A591-499C-A29A-79BE83E37FF6}" type="presParOf" srcId="{DB5FF448-AB58-408C-91D2-C566B92B0F78}" destId="{C2E61DDD-49AA-423F-844E-244932B88BF1}" srcOrd="4" destOrd="0" presId="urn:microsoft.com/office/officeart/2005/8/layout/hierarchy4"/>
    <dgm:cxn modelId="{853AB558-CBDD-4C67-8ED3-2BC254D94DFC}" type="presParOf" srcId="{C2E61DDD-49AA-423F-844E-244932B88BF1}" destId="{9CFE331A-AE56-42F7-9CCD-7F4A7805FA7D}" srcOrd="0" destOrd="0" presId="urn:microsoft.com/office/officeart/2005/8/layout/hierarchy4"/>
    <dgm:cxn modelId="{A4B08C9D-2C7C-4E35-AF74-31B0BFDEBDD5}" type="presParOf" srcId="{C2E61DDD-49AA-423F-844E-244932B88BF1}" destId="{7AD3A99F-B2C4-4016-99D9-67258F2C7CEB}" srcOrd="1" destOrd="0" presId="urn:microsoft.com/office/officeart/2005/8/layout/hierarchy4"/>
    <dgm:cxn modelId="{BD56AF39-AA4C-4CB8-860C-B2DE593922ED}" type="presParOf" srcId="{D32E58F1-D745-4A1A-AD12-1367B184F6D1}" destId="{B9368CEF-1B43-4C0D-BCC7-24C63B24040E}" srcOrd="1" destOrd="0" presId="urn:microsoft.com/office/officeart/2005/8/layout/hierarchy4"/>
    <dgm:cxn modelId="{AFAE9DC7-105B-4138-98D3-F41E80B2993D}" type="presParOf" srcId="{D32E58F1-D745-4A1A-AD12-1367B184F6D1}" destId="{7C81A006-E0CC-4A4F-BA2C-915FF63D598A}" srcOrd="2" destOrd="0" presId="urn:microsoft.com/office/officeart/2005/8/layout/hierarchy4"/>
    <dgm:cxn modelId="{1D2B5309-209C-4545-B75D-84762756EE5C}" type="presParOf" srcId="{7C81A006-E0CC-4A4F-BA2C-915FF63D598A}" destId="{7767E43A-73F9-4D14-A13B-98DDE37F5B7F}" srcOrd="0" destOrd="0" presId="urn:microsoft.com/office/officeart/2005/8/layout/hierarchy4"/>
    <dgm:cxn modelId="{ECDBB1CC-7463-4451-9526-D196FE52CB93}" type="presParOf" srcId="{7C81A006-E0CC-4A4F-BA2C-915FF63D598A}" destId="{69966327-4B8F-4101-B73E-38427873046C}" srcOrd="1" destOrd="0" presId="urn:microsoft.com/office/officeart/2005/8/layout/hierarchy4"/>
    <dgm:cxn modelId="{B0F37264-7B1B-4E69-9ACD-FE8E5E2E83AB}" type="presParOf" srcId="{D32E58F1-D745-4A1A-AD12-1367B184F6D1}" destId="{5948F2DA-BCD3-459E-85F8-8F141A54D3AA}" srcOrd="3" destOrd="0" presId="urn:microsoft.com/office/officeart/2005/8/layout/hierarchy4"/>
    <dgm:cxn modelId="{799310C4-F27A-4D57-954B-D4120BE5ED90}" type="presParOf" srcId="{D32E58F1-D745-4A1A-AD12-1367B184F6D1}" destId="{E7CE96C9-C91E-4F36-AF0C-FBC26BC96B6C}" srcOrd="4" destOrd="0" presId="urn:microsoft.com/office/officeart/2005/8/layout/hierarchy4"/>
    <dgm:cxn modelId="{C482FA01-17A1-4A27-8ED6-E8A690B6420D}" type="presParOf" srcId="{E7CE96C9-C91E-4F36-AF0C-FBC26BC96B6C}" destId="{E5A381C8-7A0D-41E8-9C01-D9531CFD7EFD}" srcOrd="0" destOrd="0" presId="urn:microsoft.com/office/officeart/2005/8/layout/hierarchy4"/>
    <dgm:cxn modelId="{B067A5C2-B852-42D2-9225-F624E929A7CA}" type="presParOf" srcId="{E7CE96C9-C91E-4F36-AF0C-FBC26BC96B6C}" destId="{A270D969-5C0D-4D32-969B-5AFC4B5B9428}" srcOrd="1" destOrd="0" presId="urn:microsoft.com/office/officeart/2005/8/layout/hierarchy4"/>
    <dgm:cxn modelId="{886642B3-BBCF-49F2-9C2D-118A440C9012}" type="presParOf" srcId="{D32E58F1-D745-4A1A-AD12-1367B184F6D1}" destId="{30A2D0E2-1F16-4AA5-9B94-F31FB1D3EEE7}" srcOrd="5" destOrd="0" presId="urn:microsoft.com/office/officeart/2005/8/layout/hierarchy4"/>
    <dgm:cxn modelId="{59963DDF-4334-4A31-B617-430498DFF254}" type="presParOf" srcId="{D32E58F1-D745-4A1A-AD12-1367B184F6D1}" destId="{B743DCE9-098C-43E1-8035-5127B3681AA8}" srcOrd="6" destOrd="0" presId="urn:microsoft.com/office/officeart/2005/8/layout/hierarchy4"/>
    <dgm:cxn modelId="{263DA151-19A9-4E17-A451-B540830B9123}" type="presParOf" srcId="{B743DCE9-098C-43E1-8035-5127B3681AA8}" destId="{23C60686-4887-4FC3-91D4-5DECAE33E253}" srcOrd="0" destOrd="0" presId="urn:microsoft.com/office/officeart/2005/8/layout/hierarchy4"/>
    <dgm:cxn modelId="{7C784910-6825-413E-A241-FBF729E1867B}" type="presParOf" srcId="{B743DCE9-098C-43E1-8035-5127B3681AA8}" destId="{EE942EAC-F165-4A3E-920B-A1147E2EE2F5}" srcOrd="1" destOrd="0" presId="urn:microsoft.com/office/officeart/2005/8/layout/hierarchy4"/>
  </dgm:cxnLst>
  <dgm:bg>
    <a:noFill/>
  </dgm:bg>
  <dgm:whole>
    <a:ln>
      <a:solidFill>
        <a:srgbClr val="337D33"/>
      </a:solidFill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5653D8-858D-4B8B-A37C-8C2BEE3EE36B}">
      <dsp:nvSpPr>
        <dsp:cNvPr id="0" name=""/>
        <dsp:cNvSpPr/>
      </dsp:nvSpPr>
      <dsp:spPr>
        <a:xfrm>
          <a:off x="0" y="0"/>
          <a:ext cx="10505611" cy="847412"/>
        </a:xfrm>
        <a:prstGeom prst="roundRect">
          <a:avLst>
            <a:gd name="adj" fmla="val 10000"/>
          </a:avLst>
        </a:prstGeom>
        <a:solidFill>
          <a:srgbClr val="337D33"/>
        </a:solidFill>
        <a:ln w="25400" cap="flat" cmpd="sng" algn="ctr">
          <a:solidFill>
            <a:srgbClr val="337D3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600" kern="1200" dirty="0">
              <a:latin typeface="Calibri" charset="0"/>
            </a:rPr>
            <a:t>Approaches to embedding CCE</a:t>
          </a:r>
          <a:endParaRPr lang="en-GB" sz="3600" kern="1200" dirty="0"/>
        </a:p>
      </dsp:txBody>
      <dsp:txXfrm>
        <a:off x="24820" y="24820"/>
        <a:ext cx="10455971" cy="797772"/>
      </dsp:txXfrm>
    </dsp:sp>
    <dsp:sp modelId="{BB5D273A-A432-4A1A-B9A7-B59A7CC7E980}">
      <dsp:nvSpPr>
        <dsp:cNvPr id="0" name=""/>
        <dsp:cNvSpPr/>
      </dsp:nvSpPr>
      <dsp:spPr>
        <a:xfrm>
          <a:off x="10255" y="1128198"/>
          <a:ext cx="5103544" cy="1513545"/>
        </a:xfrm>
        <a:prstGeom prst="roundRect">
          <a:avLst>
            <a:gd name="adj" fmla="val 10000"/>
          </a:avLst>
        </a:prstGeom>
        <a:solidFill>
          <a:srgbClr val="337D3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000" kern="1200" dirty="0">
              <a:solidFill>
                <a:schemeClr val="bg1"/>
              </a:solidFill>
              <a:latin typeface="+mn-lt"/>
            </a:rPr>
            <a:t>Adding climate change-related content to the existing curriculum</a:t>
          </a:r>
          <a:endParaRPr lang="en-GB" sz="3000" kern="1200" dirty="0">
            <a:solidFill>
              <a:schemeClr val="bg1"/>
            </a:solidFill>
          </a:endParaRPr>
        </a:p>
      </dsp:txBody>
      <dsp:txXfrm>
        <a:off x="54585" y="1172528"/>
        <a:ext cx="5014884" cy="1424885"/>
      </dsp:txXfrm>
    </dsp:sp>
    <dsp:sp modelId="{F53A5EC6-0F32-4B6D-A2B4-D1FB5CF3D64D}">
      <dsp:nvSpPr>
        <dsp:cNvPr id="0" name=""/>
        <dsp:cNvSpPr/>
      </dsp:nvSpPr>
      <dsp:spPr>
        <a:xfrm>
          <a:off x="14032" y="2876430"/>
          <a:ext cx="1654845" cy="2221555"/>
        </a:xfrm>
        <a:prstGeom prst="roundRect">
          <a:avLst>
            <a:gd name="adj" fmla="val 10000"/>
          </a:avLst>
        </a:prstGeom>
        <a:solidFill>
          <a:srgbClr val="3F9B3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>
              <a:solidFill>
                <a:schemeClr val="bg1"/>
              </a:solidFill>
              <a:latin typeface="+mn-lt"/>
              <a:cs typeface="Calibri" panose="020F0502020204030204" pitchFamily="34" charset="0"/>
            </a:rPr>
            <a:t>Individual staff embed climate education in their teaching</a:t>
          </a:r>
          <a:endParaRPr lang="en-GB" sz="2200" kern="1200" dirty="0">
            <a:solidFill>
              <a:schemeClr val="bg1"/>
            </a:solidFill>
          </a:endParaRPr>
        </a:p>
      </dsp:txBody>
      <dsp:txXfrm>
        <a:off x="62501" y="2924899"/>
        <a:ext cx="1557907" cy="2124617"/>
      </dsp:txXfrm>
    </dsp:sp>
    <dsp:sp modelId="{71B868E6-9DEF-4BA7-9E28-74F360A199FE}">
      <dsp:nvSpPr>
        <dsp:cNvPr id="0" name=""/>
        <dsp:cNvSpPr/>
      </dsp:nvSpPr>
      <dsp:spPr>
        <a:xfrm>
          <a:off x="1738381" y="2876430"/>
          <a:ext cx="1654845" cy="2221555"/>
        </a:xfrm>
        <a:prstGeom prst="roundRect">
          <a:avLst>
            <a:gd name="adj" fmla="val 10000"/>
          </a:avLst>
        </a:prstGeom>
        <a:solidFill>
          <a:srgbClr val="3F9B3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/>
            <a:t>Problem-based learning </a:t>
          </a:r>
        </a:p>
      </dsp:txBody>
      <dsp:txXfrm>
        <a:off x="1786850" y="2924899"/>
        <a:ext cx="1557907" cy="2124617"/>
      </dsp:txXfrm>
    </dsp:sp>
    <dsp:sp modelId="{9CFE331A-AE56-42F7-9CCD-7F4A7805FA7D}">
      <dsp:nvSpPr>
        <dsp:cNvPr id="0" name=""/>
        <dsp:cNvSpPr/>
      </dsp:nvSpPr>
      <dsp:spPr>
        <a:xfrm>
          <a:off x="3462731" y="2876430"/>
          <a:ext cx="1654845" cy="2221555"/>
        </a:xfrm>
        <a:prstGeom prst="roundRect">
          <a:avLst>
            <a:gd name="adj" fmla="val 10000"/>
          </a:avLst>
        </a:prstGeom>
        <a:solidFill>
          <a:srgbClr val="3F9B3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>
              <a:solidFill>
                <a:schemeClr val="bg1"/>
              </a:solidFill>
              <a:latin typeface="+mn-lt"/>
            </a:rPr>
            <a:t>W</a:t>
          </a:r>
          <a:r>
            <a:rPr lang="en-GB" sz="2200" kern="1200" dirty="0">
              <a:solidFill>
                <a:schemeClr val="bg1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riting a reflective piece/doing mini-research projects</a:t>
          </a:r>
          <a:endParaRPr lang="en-GB" sz="2200" kern="1200" dirty="0">
            <a:solidFill>
              <a:schemeClr val="bg1"/>
            </a:solidFill>
          </a:endParaRPr>
        </a:p>
      </dsp:txBody>
      <dsp:txXfrm>
        <a:off x="3511200" y="2924899"/>
        <a:ext cx="1557907" cy="2124617"/>
      </dsp:txXfrm>
    </dsp:sp>
    <dsp:sp modelId="{7767E43A-73F9-4D14-A13B-98DDE37F5B7F}">
      <dsp:nvSpPr>
        <dsp:cNvPr id="0" name=""/>
        <dsp:cNvSpPr/>
      </dsp:nvSpPr>
      <dsp:spPr>
        <a:xfrm>
          <a:off x="5256584" y="1106461"/>
          <a:ext cx="1654845" cy="1488086"/>
        </a:xfrm>
        <a:prstGeom prst="roundRect">
          <a:avLst>
            <a:gd name="adj" fmla="val 10000"/>
          </a:avLst>
        </a:prstGeom>
        <a:solidFill>
          <a:srgbClr val="337D3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000" kern="1200" dirty="0">
              <a:solidFill>
                <a:schemeClr val="bg1"/>
              </a:solidFill>
              <a:latin typeface="+mn-lt"/>
            </a:rPr>
            <a:t>Service-learning</a:t>
          </a:r>
          <a:endParaRPr lang="en-GB" sz="3000" kern="1200" dirty="0">
            <a:solidFill>
              <a:schemeClr val="bg1"/>
            </a:solidFill>
          </a:endParaRPr>
        </a:p>
      </dsp:txBody>
      <dsp:txXfrm>
        <a:off x="5300169" y="1150046"/>
        <a:ext cx="1567675" cy="1400916"/>
      </dsp:txXfrm>
    </dsp:sp>
    <dsp:sp modelId="{E5A381C8-7A0D-41E8-9C01-D9531CFD7EFD}">
      <dsp:nvSpPr>
        <dsp:cNvPr id="0" name=""/>
        <dsp:cNvSpPr/>
      </dsp:nvSpPr>
      <dsp:spPr>
        <a:xfrm>
          <a:off x="7050436" y="1106461"/>
          <a:ext cx="1654845" cy="1464182"/>
        </a:xfrm>
        <a:prstGeom prst="roundRect">
          <a:avLst>
            <a:gd name="adj" fmla="val 10000"/>
          </a:avLst>
        </a:prstGeom>
        <a:solidFill>
          <a:srgbClr val="337D3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>
              <a:solidFill>
                <a:schemeClr val="bg1"/>
              </a:solidFill>
              <a:latin typeface="+mn-lt"/>
            </a:rPr>
            <a:t>Co-curriculum</a:t>
          </a:r>
          <a:endParaRPr lang="en-GB" sz="2400" kern="1200" dirty="0">
            <a:solidFill>
              <a:schemeClr val="bg1"/>
            </a:solidFill>
          </a:endParaRPr>
        </a:p>
      </dsp:txBody>
      <dsp:txXfrm>
        <a:off x="7093320" y="1149345"/>
        <a:ext cx="1569077" cy="1378414"/>
      </dsp:txXfrm>
    </dsp:sp>
    <dsp:sp modelId="{23C60686-4887-4FC3-91D4-5DECAE33E253}">
      <dsp:nvSpPr>
        <dsp:cNvPr id="0" name=""/>
        <dsp:cNvSpPr/>
      </dsp:nvSpPr>
      <dsp:spPr>
        <a:xfrm>
          <a:off x="8841178" y="1122278"/>
          <a:ext cx="1654845" cy="1456363"/>
        </a:xfrm>
        <a:prstGeom prst="roundRect">
          <a:avLst>
            <a:gd name="adj" fmla="val 10000"/>
          </a:avLst>
        </a:prstGeom>
        <a:solidFill>
          <a:srgbClr val="337D3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>
              <a:solidFill>
                <a:schemeClr val="bg1"/>
              </a:solidFill>
              <a:latin typeface="+mn-lt"/>
            </a:rPr>
            <a:t>Elective modules</a:t>
          </a:r>
          <a:endParaRPr lang="en-GB" sz="2800" kern="1200" dirty="0">
            <a:solidFill>
              <a:schemeClr val="bg1"/>
            </a:solidFill>
          </a:endParaRPr>
        </a:p>
      </dsp:txBody>
      <dsp:txXfrm>
        <a:off x="8883833" y="1164933"/>
        <a:ext cx="1569535" cy="13710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799263" cy="99298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dirty="0"/>
          </a:p>
        </p:txBody>
      </p:sp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0" y="0"/>
            <a:ext cx="2946347" cy="496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3851342" y="1"/>
            <a:ext cx="2944773" cy="494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76200" y="736600"/>
            <a:ext cx="6645275" cy="3738563"/>
          </a:xfrm>
          <a:prstGeom prst="rect">
            <a:avLst/>
          </a:prstGeom>
          <a:noFill/>
          <a:ln w="1260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679927" y="4716662"/>
            <a:ext cx="5437837" cy="4466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0" y="9431599"/>
            <a:ext cx="2946347" cy="496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dirty="0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851342" y="9431599"/>
            <a:ext cx="2944773" cy="494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</a:defRPr>
            </a:lvl1pPr>
          </a:lstStyle>
          <a:p>
            <a:fld id="{7A50CA02-6AE5-455D-B43E-CD7FECED647E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7320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6200" y="736600"/>
            <a:ext cx="6645275" cy="37385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40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7A50CA02-6AE5-455D-B43E-CD7FECED647E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367000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9CEC1B1-945B-4E28-8A7C-B451CAC5D13B}" type="slidenum">
              <a:rPr lang="en-GB"/>
              <a:pPr/>
              <a:t>10</a:t>
            </a:fld>
            <a:endParaRPr lang="en-GB" dirty="0"/>
          </a:p>
        </p:txBody>
      </p:sp>
      <p:sp>
        <p:nvSpPr>
          <p:cNvPr id="2764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0488" y="744538"/>
            <a:ext cx="6618287" cy="37242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7650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9927" y="4716661"/>
            <a:ext cx="5439410" cy="446841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marL="171404" marR="0" lvl="0" indent="0" algn="l" defTabSz="44926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GB" sz="1600" dirty="0">
              <a:latin typeface="+mn-lt"/>
            </a:endParaRPr>
          </a:p>
        </p:txBody>
      </p:sp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3851342" y="9431599"/>
            <a:ext cx="2946347" cy="496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algn="r">
              <a:buClrTx/>
              <a:buFontTx/>
              <a:buNone/>
            </a:pPr>
            <a:fld id="{9AAD6A17-B236-4613-BC6B-7F15F8898EF5}" type="slidenum">
              <a:rPr lang="en-GB" sz="1200"/>
              <a:pPr algn="r">
                <a:buClrTx/>
                <a:buFontTx/>
                <a:buNone/>
              </a:pPr>
              <a:t>10</a:t>
            </a:fld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37378847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E3DDDC7-E59D-475B-BCBB-2533146C5697}" type="slidenum">
              <a:rPr lang="en-GB"/>
              <a:pPr/>
              <a:t>11</a:t>
            </a:fld>
            <a:endParaRPr lang="en-GB" dirty="0"/>
          </a:p>
        </p:txBody>
      </p:sp>
      <p:sp>
        <p:nvSpPr>
          <p:cNvPr id="3379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76200" y="736600"/>
            <a:ext cx="6646863" cy="37401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379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9927" y="4716661"/>
            <a:ext cx="5439410" cy="446841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endParaRPr lang="en-GB" sz="1800" dirty="0">
              <a:solidFill>
                <a:schemeClr val="tx1"/>
              </a:solidFill>
              <a:effectLst/>
              <a:latin typeface="+mn-lt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16171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E3DDDC7-E59D-475B-BCBB-2533146C5697}" type="slidenum">
              <a:rPr lang="en-GB"/>
              <a:pPr/>
              <a:t>12</a:t>
            </a:fld>
            <a:endParaRPr lang="en-GB" dirty="0"/>
          </a:p>
        </p:txBody>
      </p:sp>
      <p:sp>
        <p:nvSpPr>
          <p:cNvPr id="3379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76200" y="736600"/>
            <a:ext cx="6646863" cy="37401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379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9927" y="4716661"/>
            <a:ext cx="5439410" cy="446841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endParaRPr lang="en-GB" sz="1800" dirty="0">
              <a:solidFill>
                <a:schemeClr val="tx1"/>
              </a:solidFill>
              <a:effectLst/>
              <a:latin typeface="+mn-lt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50018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6200" y="736600"/>
            <a:ext cx="6645275" cy="37385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40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7A50CA02-6AE5-455D-B43E-CD7FECED647E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570068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fld id="{7A50CA02-6AE5-455D-B43E-CD7FECED647E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03519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9CEC1B1-945B-4E28-8A7C-B451CAC5D13B}" type="slidenum">
              <a:rPr lang="en-GB"/>
              <a:pPr/>
              <a:t>4</a:t>
            </a:fld>
            <a:endParaRPr lang="en-GB" dirty="0"/>
          </a:p>
        </p:txBody>
      </p:sp>
      <p:sp>
        <p:nvSpPr>
          <p:cNvPr id="2764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0488" y="744538"/>
            <a:ext cx="6618287" cy="37242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7650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9927" y="4716661"/>
            <a:ext cx="5439410" cy="446841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marL="171404" marR="0" lvl="0" indent="0" algn="l" defTabSz="44926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GB" sz="1400" b="0" dirty="0">
              <a:solidFill>
                <a:schemeClr val="tx1"/>
              </a:solidFill>
              <a:latin typeface="+mn-lt"/>
              <a:cs typeface="Calibri" panose="020F0502020204030204" pitchFamily="34" charset="0"/>
            </a:endParaRPr>
          </a:p>
        </p:txBody>
      </p:sp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3851342" y="9431599"/>
            <a:ext cx="2946347" cy="496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algn="r">
              <a:buClrTx/>
              <a:buFontTx/>
              <a:buNone/>
            </a:pPr>
            <a:fld id="{9AAD6A17-B236-4613-BC6B-7F15F8898EF5}" type="slidenum">
              <a:rPr lang="en-GB" sz="1200"/>
              <a:pPr algn="r">
                <a:buClrTx/>
                <a:buFontTx/>
                <a:buNone/>
              </a:pPr>
              <a:t>4</a:t>
            </a:fld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9431092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9CEC1B1-945B-4E28-8A7C-B451CAC5D13B}" type="slidenum">
              <a:rPr lang="en-GB"/>
              <a:pPr/>
              <a:t>5</a:t>
            </a:fld>
            <a:endParaRPr lang="en-GB" dirty="0"/>
          </a:p>
        </p:txBody>
      </p:sp>
      <p:sp>
        <p:nvSpPr>
          <p:cNvPr id="2764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0488" y="744538"/>
            <a:ext cx="6618287" cy="37242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7650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9927" y="4716661"/>
            <a:ext cx="5439410" cy="446841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marL="171404" marR="0" lvl="0" indent="0" algn="l" defTabSz="44926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GB" sz="1400" b="0" dirty="0">
              <a:solidFill>
                <a:schemeClr val="tx1"/>
              </a:solidFill>
              <a:latin typeface="+mn-lt"/>
              <a:cs typeface="Calibri" panose="020F0502020204030204" pitchFamily="34" charset="0"/>
            </a:endParaRPr>
          </a:p>
        </p:txBody>
      </p:sp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3851342" y="9431599"/>
            <a:ext cx="2946347" cy="496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algn="r">
              <a:buClrTx/>
              <a:buFontTx/>
              <a:buNone/>
            </a:pPr>
            <a:fld id="{9AAD6A17-B236-4613-BC6B-7F15F8898EF5}" type="slidenum">
              <a:rPr lang="en-GB" sz="1200"/>
              <a:pPr algn="r">
                <a:buClrTx/>
                <a:buFontTx/>
                <a:buNone/>
              </a:pPr>
              <a:t>5</a:t>
            </a:fld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2951957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9CEC1B1-945B-4E28-8A7C-B451CAC5D13B}" type="slidenum">
              <a:rPr lang="en-GB"/>
              <a:pPr/>
              <a:t>6</a:t>
            </a:fld>
            <a:endParaRPr lang="en-GB" dirty="0"/>
          </a:p>
        </p:txBody>
      </p:sp>
      <p:sp>
        <p:nvSpPr>
          <p:cNvPr id="2764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0488" y="744538"/>
            <a:ext cx="6618287" cy="37242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7650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9927" y="4716661"/>
            <a:ext cx="5439410" cy="446841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marL="171404" marR="0" lvl="0" indent="0" algn="l" defTabSz="44926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GB" sz="1400" b="0" dirty="0">
              <a:solidFill>
                <a:schemeClr val="tx1"/>
              </a:solidFill>
              <a:latin typeface="+mn-lt"/>
              <a:cs typeface="Calibri" panose="020F0502020204030204" pitchFamily="34" charset="0"/>
            </a:endParaRPr>
          </a:p>
        </p:txBody>
      </p:sp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3851342" y="9431599"/>
            <a:ext cx="2946347" cy="496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algn="r">
              <a:buClrTx/>
              <a:buFontTx/>
              <a:buNone/>
            </a:pPr>
            <a:fld id="{9AAD6A17-B236-4613-BC6B-7F15F8898EF5}" type="slidenum">
              <a:rPr lang="en-GB" sz="1200"/>
              <a:pPr algn="r">
                <a:buClrTx/>
                <a:buFontTx/>
                <a:buNone/>
              </a:pPr>
              <a:t>6</a:t>
            </a:fld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38308847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9CEC1B1-945B-4E28-8A7C-B451CAC5D13B}" type="slidenum">
              <a:rPr lang="en-GB"/>
              <a:pPr/>
              <a:t>7</a:t>
            </a:fld>
            <a:endParaRPr lang="en-GB" dirty="0"/>
          </a:p>
        </p:txBody>
      </p:sp>
      <p:sp>
        <p:nvSpPr>
          <p:cNvPr id="2764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0488" y="744538"/>
            <a:ext cx="6618287" cy="37242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7650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9927" y="4716661"/>
            <a:ext cx="5439410" cy="446841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marL="171404" marR="0" lvl="0" indent="0" algn="l" defTabSz="44926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GB" sz="1400" b="0" dirty="0">
              <a:solidFill>
                <a:schemeClr val="tx1"/>
              </a:solidFill>
              <a:latin typeface="+mn-lt"/>
              <a:cs typeface="Calibri" panose="020F0502020204030204" pitchFamily="34" charset="0"/>
            </a:endParaRPr>
          </a:p>
        </p:txBody>
      </p:sp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3851342" y="9431599"/>
            <a:ext cx="2946347" cy="496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algn="r">
              <a:buClrTx/>
              <a:buFontTx/>
              <a:buNone/>
            </a:pPr>
            <a:fld id="{9AAD6A17-B236-4613-BC6B-7F15F8898EF5}" type="slidenum">
              <a:rPr lang="en-GB" sz="1200"/>
              <a:pPr algn="r">
                <a:buClrTx/>
                <a:buFontTx/>
                <a:buNone/>
              </a:pPr>
              <a:t>7</a:t>
            </a:fld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36595285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9CEC1B1-945B-4E28-8A7C-B451CAC5D13B}" type="slidenum">
              <a:rPr lang="en-GB"/>
              <a:pPr/>
              <a:t>8</a:t>
            </a:fld>
            <a:endParaRPr lang="en-GB" dirty="0"/>
          </a:p>
        </p:txBody>
      </p:sp>
      <p:sp>
        <p:nvSpPr>
          <p:cNvPr id="2764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0488" y="744538"/>
            <a:ext cx="6618287" cy="37242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7650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9927" y="4716661"/>
            <a:ext cx="5439410" cy="446841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marL="171404" marR="0" lvl="0" indent="0" algn="l" defTabSz="44926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GB" sz="1400" b="0" dirty="0">
              <a:solidFill>
                <a:schemeClr val="tx1"/>
              </a:solidFill>
              <a:latin typeface="+mn-lt"/>
              <a:cs typeface="Calibri" panose="020F0502020204030204" pitchFamily="34" charset="0"/>
            </a:endParaRPr>
          </a:p>
        </p:txBody>
      </p:sp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3851342" y="9431599"/>
            <a:ext cx="2946347" cy="496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algn="r">
              <a:buClrTx/>
              <a:buFontTx/>
              <a:buNone/>
            </a:pPr>
            <a:fld id="{9AAD6A17-B236-4613-BC6B-7F15F8898EF5}" type="slidenum">
              <a:rPr lang="en-GB" sz="1200"/>
              <a:pPr algn="r">
                <a:buClrTx/>
                <a:buFontTx/>
                <a:buNone/>
              </a:pPr>
              <a:t>8</a:t>
            </a:fld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19015347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9CEC1B1-945B-4E28-8A7C-B451CAC5D13B}" type="slidenum">
              <a:rPr lang="en-GB"/>
              <a:pPr/>
              <a:t>9</a:t>
            </a:fld>
            <a:endParaRPr lang="en-GB" dirty="0"/>
          </a:p>
        </p:txBody>
      </p:sp>
      <p:sp>
        <p:nvSpPr>
          <p:cNvPr id="2764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0488" y="744538"/>
            <a:ext cx="6618287" cy="37242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7650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9927" y="4716661"/>
            <a:ext cx="5439410" cy="446841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marL="171404" marR="0" lvl="0" indent="0" algn="l" defTabSz="44926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GB" sz="1400" b="0" dirty="0">
              <a:solidFill>
                <a:schemeClr val="tx1"/>
              </a:solidFill>
              <a:latin typeface="+mn-lt"/>
              <a:cs typeface="Calibri" panose="020F0502020204030204" pitchFamily="34" charset="0"/>
            </a:endParaRPr>
          </a:p>
        </p:txBody>
      </p:sp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3851342" y="9431599"/>
            <a:ext cx="2946347" cy="496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algn="r">
              <a:buClrTx/>
              <a:buFontTx/>
              <a:buNone/>
            </a:pPr>
            <a:fld id="{9AAD6A17-B236-4613-BC6B-7F15F8898EF5}" type="slidenum">
              <a:rPr lang="en-GB" sz="1200"/>
              <a:pPr algn="r">
                <a:buClrTx/>
                <a:buFontTx/>
                <a:buNone/>
              </a:pPr>
              <a:t>9</a:t>
            </a:fld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7292309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7F3BB0A-BCFD-4543-A943-F6DA0D1AAF5E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165655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9EDC89E-3CF9-465A-A34D-6E81339E9FAA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58187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128589"/>
            <a:ext cx="2741084" cy="59959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28589"/>
            <a:ext cx="8026400" cy="59959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3B74E84-5186-4516-8A68-3430AB249BF3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423774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1C080861-8370-4E85-B526-95BFE03D1C7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43724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91E645AD-031D-48BC-935D-E0D99B9E2FB1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29463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0DCEF304-E10F-492D-BF2D-378B6EE1C7EE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361918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1" y="1600201"/>
            <a:ext cx="5382684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484" y="1600201"/>
            <a:ext cx="53848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A4326918-6F9D-49CD-9693-6531ED70F301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05557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43A166A-CAC9-41C0-8146-06EFA58FAE45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503776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040CDDFA-A38E-4AF2-9FD5-111DF997AAB9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047527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50ACC3B-B525-470A-8215-FEB94903ECD9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324288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E26E56F6-A952-463D-8D72-42A81F7F4C33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989183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3CF503E-F933-40B3-8D58-14CF08080ACB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77262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09601" y="128588"/>
            <a:ext cx="10970684" cy="1433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Для правки текста заголовка щелкните мышью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1" y="1600201"/>
            <a:ext cx="10970684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Для правки структуры щелкните мышью</a:t>
            </a:r>
          </a:p>
          <a:p>
            <a:pPr lvl="1"/>
            <a:r>
              <a:rPr lang="en-GB"/>
              <a:t>Второй уровень структуры</a:t>
            </a:r>
          </a:p>
          <a:p>
            <a:pPr lvl="2"/>
            <a:r>
              <a:rPr lang="en-GB"/>
              <a:t>Третий уровень структуры</a:t>
            </a:r>
          </a:p>
          <a:p>
            <a:pPr lvl="3"/>
            <a:r>
              <a:rPr lang="en-GB"/>
              <a:t>Четвёртый уровень структуры</a:t>
            </a:r>
          </a:p>
          <a:p>
            <a:pPr lvl="4"/>
            <a:r>
              <a:rPr lang="en-GB"/>
              <a:t>Пятый уровень структуры</a:t>
            </a:r>
          </a:p>
          <a:p>
            <a:pPr lvl="4"/>
            <a:r>
              <a:rPr lang="en-GB"/>
              <a:t>Шестой уровень структуры</a:t>
            </a:r>
          </a:p>
          <a:p>
            <a:pPr lvl="4"/>
            <a:r>
              <a:rPr lang="en-GB"/>
              <a:t>Седьмой уровень структуры</a:t>
            </a:r>
          </a:p>
          <a:p>
            <a:pPr lvl="4"/>
            <a:r>
              <a:rPr lang="en-GB"/>
              <a:t>Восьмой уровень структуры</a:t>
            </a:r>
          </a:p>
          <a:p>
            <a:pPr lvl="4"/>
            <a:r>
              <a:rPr lang="en-GB"/>
              <a:t>Девятый уровень структуры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09601" y="6354763"/>
            <a:ext cx="2842684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4165600" y="6354763"/>
            <a:ext cx="386080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8737601" y="6354763"/>
            <a:ext cx="2842684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</a:defRPr>
            </a:lvl1pPr>
          </a:lstStyle>
          <a:p>
            <a:fld id="{1C080861-8370-4E85-B526-95BFE03D1C71}" type="slidenum">
              <a:rPr lang="en-GB"/>
              <a:pPr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charset="0"/>
          <a:ea typeface="Lucida Sans Unicode" charset="0"/>
          <a:cs typeface="Lucida Sans Unicode" charset="0"/>
        </a:defRPr>
      </a:lvl2pPr>
      <a:lvl3pPr marL="1143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charset="0"/>
          <a:ea typeface="Lucida Sans Unicode" charset="0"/>
          <a:cs typeface="Lucida Sans Unicode" charset="0"/>
        </a:defRPr>
      </a:lvl3pPr>
      <a:lvl4pPr marL="1600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charset="0"/>
          <a:ea typeface="Lucida Sans Unicode" charset="0"/>
          <a:cs typeface="Lucida Sans Unicode" charset="0"/>
        </a:defRPr>
      </a:lvl4pPr>
      <a:lvl5pPr marL="20574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charset="0"/>
          <a:ea typeface="Lucida Sans Unicode" charset="0"/>
          <a:cs typeface="Lucida Sans Unicode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charset="0"/>
          <a:ea typeface="Lucida Sans Unicode" charset="0"/>
          <a:cs typeface="Lucida Sans Unicode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charset="0"/>
          <a:ea typeface="Lucida Sans Unicode" charset="0"/>
          <a:cs typeface="Lucida Sans Unicode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charset="0"/>
          <a:ea typeface="Lucida Sans Unicode" charset="0"/>
          <a:cs typeface="Lucida Sans Unicode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charset="0"/>
          <a:ea typeface="Lucida Sans Unicode" charset="0"/>
          <a:cs typeface="Lucida Sans Unicode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hyperlink" Target="mailto:vitalia.kinakh@manchester.ac.uk" TargetMode="External"/><Relationship Id="rId5" Type="http://schemas.openxmlformats.org/officeDocument/2006/relationships/image" Target="../media/image19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2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879228"/>
            <a:ext cx="12192000" cy="3493988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sz="4900" b="1" dirty="0">
                <a:solidFill>
                  <a:srgbClr val="389034"/>
                </a:solidFill>
              </a:rPr>
              <a:t>2022 ISCN Conference</a:t>
            </a:r>
            <a:br>
              <a:rPr lang="en-GB" b="1" dirty="0">
                <a:solidFill>
                  <a:srgbClr val="389034"/>
                </a:solidFill>
              </a:rPr>
            </a:br>
            <a:br>
              <a:rPr lang="en-GB" b="1" dirty="0"/>
            </a:br>
            <a:r>
              <a:rPr lang="en-GB" sz="3600" b="1" dirty="0"/>
              <a:t>Day 4 , Panel</a:t>
            </a:r>
            <a:br>
              <a:rPr lang="en-GB" sz="3600" b="1" dirty="0"/>
            </a:br>
            <a:br>
              <a:rPr lang="en-GB" sz="4000" b="1" dirty="0"/>
            </a:br>
            <a:r>
              <a:rPr lang="en-GB" sz="4000" dirty="0">
                <a:solidFill>
                  <a:srgbClr val="389034"/>
                </a:solidFill>
              </a:rPr>
              <a:t>‘Embedding Climate Change Education (CCE) within HEIs’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3BC2FEA-9C35-470F-A632-96F59F72FF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48328" y="96911"/>
            <a:ext cx="2717223" cy="860541"/>
          </a:xfrm>
          <a:prstGeom prst="rect">
            <a:avLst/>
          </a:prstGeom>
        </p:spPr>
      </p:pic>
      <p:pic>
        <p:nvPicPr>
          <p:cNvPr id="4" name="Picture 2" descr="https://attachments.office.net/owa/vitalia.kinakh%40manchester.ac.uk/service.svc/s/GetAttachmentThumbnail?id=AAMkADE4MTg1MTU5LTAzN2ItNDZlMS1hZjM0LWZmOGRhYjQ3OTM3YgBGAAAAAABQw4NB0NXeQqEosNYaJhRYBwCS9wazUOwoQpFaJTvUjUHZAAAAkQg2AAD6tJHJKMo1T6Ou1F%2B3SLSdAAH5KehNAAABEgAQAH961tfgLxtMpiTuiLgatis%3D&amp;thumbnailType=2&amp;token=eyJhbGciOiJSUzI1NiIsImtpZCI6IkZBRDY1NDI2MkM2QUYyOTYxQUExRThDQUI3OEZGMUIyNzBFNzA3RTkiLCJ0eXAiOiJKV1QiLCJ4NXQiOiItdFpVSml4cThwWWFvZWpLdDRfeHNuRG5CLWsifQ.eyJvcmlnaW4iOiJodHRwczovL291dGxvb2sub2ZmaWNlMzY1LmNvbSIsInVjIjoiNGVmMThiMDNiZjVhNGM0NTg1N2ExNDAyMGM4ZDA2M2YiLCJzaWduaW5fc3RhdGUiOiJbXCJpbmtub3dubnR3a1wiLFwia21zaVwiXSIsInZlciI6IkV4Y2hhbmdlLkNhbGxiYWNrLlYxIiwiYXBwY3R4c2VuZGVyIjoiT3dhRG93bmxvYWRAYzE1MmNiMDctNjE0ZS00YWJiLTgxOGEtZjAzNWNmYTkxYTc3IiwiaXNzcmluZyI6IldXIiwiYXBwY3R4Ijoie1wibXNleGNocHJvdFwiOlwib3dhXCIsXCJwdWlkXCI6XCIxMTUzOTA2NjYxMjMyNDQ3NzAwXCIsXCJzY29wZVwiOlwiT3dhRG93bmxvYWRcIixcIm9pZFwiOlwiY2I3ZTI2N2YtMDQ3YS00NDUzLThiYTItMzA0YzFjNTdhNWJmXCIsXCJwcmltYXJ5c2lkXCI6XCJTLTEtNS0yMS0zOTkyNjg0OTYwLTM0MTYyNjE3NTMtMTY1NzYzMjQ5NS0zMDQ5MjEzM1wifSIsIm5iZiI6MTY1NDUxMjY2MSwiZXhwIjoxNjU0NTEzMjYxLCJpc3MiOiIwMDAwMDAwMi0wMDAwLTBmZjEtY2UwMC0wMDAwMDAwMDAwMDBAYzE1MmNiMDctNjE0ZS00YWJiLTgxOGEtZjAzNWNmYTkxYTc3IiwiYXVkIjoiMDAwMDAwMDItMDAwMC0wZmYxLWNlMDAtMDAwMDAwMDAwMDAwL2F0dGFjaG1lbnRzLm9mZmljZS5uZXRAYzE1MmNiMDctNjE0ZS00YWJiLTgxOGEtZjAzNWNmYTkxYTc3IiwiaGFwcCI6Im93YSJ9.FyBV8Yh2jljG7D9IdMtnqsWv0fGCF6eKdu88ZrRq0ZPj9MYzgcVgB0PvRsZG1vw-pPhb_Nxt4G8MqUkzWRoi66ZNz-ck6eXZTYpSZagbEnzba7OcjeHFyN2mVonCXdnV3JrzGCJeMG8Q_f41lElEnoFZ1x4Di-ttlVGf1IldlhX9LQxUpRQcmr60GnRDCgB71sKi2fEBHxtquZOtwoIRYLRQYyEXeJwft10Br_-Zd0D1Rrnfsi4YOjWl5JP3zb-q4xLUfZH1y8gtkCvo-N1dmHHpug5Qzx1Na2NA7Rbxu5Figp2e965KaUMnbi3QYxi1Afb6ThdO4A6SCS5OHB0Iyw&amp;X-OWA-CANARY=BA174K8Ot0S_SL0sKLfh9IBctImqR9oYyoeM9L1sewZvlardhaWna4hfOe-vjnkLSunLcRAXL24.&amp;owa=outlook.office365.com&amp;scriptVer=20220527002.05&amp;animation=tru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6912"/>
            <a:ext cx="6168008" cy="1260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6536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435"/>
    </mc:Choice>
    <mc:Fallback xmlns="">
      <p:transition spd="slow" advTm="18435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822" y="277500"/>
            <a:ext cx="1654175" cy="700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-456728" y="2575129"/>
            <a:ext cx="10197570" cy="39035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57254" lvl="1" indent="-342900">
              <a:lnSpc>
                <a:spcPct val="150000"/>
              </a:lnSpc>
              <a:buClr>
                <a:srgbClr val="389034"/>
              </a:buClr>
              <a:buFont typeface="Calibri" panose="020F0502020204030204" pitchFamily="34" charset="0"/>
              <a:buChar char="→"/>
            </a:pPr>
            <a:r>
              <a:rPr lang="en-GB" sz="2800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Involvement in </a:t>
            </a:r>
            <a:r>
              <a:rPr lang="en-GB" sz="2800" b="1" dirty="0">
                <a:solidFill>
                  <a:srgbClr val="337D33"/>
                </a:solidFill>
                <a:latin typeface="+mn-lt"/>
                <a:cs typeface="Calibri" panose="020F0502020204030204" pitchFamily="34" charset="0"/>
              </a:rPr>
              <a:t>energy-saving campaigns</a:t>
            </a:r>
          </a:p>
          <a:p>
            <a:pPr marL="1257254" lvl="1" indent="-342900">
              <a:lnSpc>
                <a:spcPct val="150000"/>
              </a:lnSpc>
              <a:buClr>
                <a:srgbClr val="389034"/>
              </a:buClr>
              <a:buFont typeface="Calibri" panose="020F0502020204030204" pitchFamily="34" charset="0"/>
              <a:buChar char="→"/>
            </a:pPr>
            <a:r>
              <a:rPr lang="en-GB" sz="2800" b="1" dirty="0">
                <a:solidFill>
                  <a:srgbClr val="337D33"/>
                </a:solidFill>
                <a:latin typeface="+mn-lt"/>
                <a:cs typeface="Calibri" panose="020F0502020204030204" pitchFamily="34" charset="0"/>
              </a:rPr>
              <a:t>Antibiotic awareness </a:t>
            </a:r>
            <a:r>
              <a:rPr lang="en-GB" sz="2800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events</a:t>
            </a:r>
          </a:p>
          <a:p>
            <a:pPr marL="1257254" lvl="1" indent="-342900">
              <a:lnSpc>
                <a:spcPct val="150000"/>
              </a:lnSpc>
              <a:buClr>
                <a:srgbClr val="389034"/>
              </a:buClr>
              <a:buFont typeface="Calibri" panose="020F0502020204030204" pitchFamily="34" charset="0"/>
              <a:buChar char="→"/>
            </a:pPr>
            <a:r>
              <a:rPr lang="en-GB" sz="2800" b="1" dirty="0">
                <a:solidFill>
                  <a:srgbClr val="337D33"/>
                </a:solidFill>
                <a:latin typeface="+mn-lt"/>
                <a:cs typeface="Calibri" panose="020F0502020204030204" pitchFamily="34" charset="0"/>
              </a:rPr>
              <a:t>Glove awareness </a:t>
            </a:r>
            <a:r>
              <a:rPr lang="en-GB" sz="2800" b="1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- </a:t>
            </a:r>
            <a:r>
              <a:rPr lang="en-GB" sz="2800" dirty="0">
                <a:solidFill>
                  <a:srgbClr val="39363C"/>
                </a:solidFill>
                <a:latin typeface="+mn-lt"/>
              </a:rPr>
              <a:t>appropriate glove use and hand hygiene</a:t>
            </a:r>
          </a:p>
          <a:p>
            <a:pPr marL="1257254" lvl="1" indent="-342900">
              <a:lnSpc>
                <a:spcPct val="150000"/>
              </a:lnSpc>
              <a:buClr>
                <a:srgbClr val="389034"/>
              </a:buClr>
              <a:buFont typeface="Calibri" panose="020F0502020204030204" pitchFamily="34" charset="0"/>
              <a:buChar char="→"/>
            </a:pPr>
            <a:r>
              <a:rPr lang="en-GB" sz="2800" b="1" dirty="0">
                <a:solidFill>
                  <a:srgbClr val="337D33"/>
                </a:solidFill>
                <a:latin typeface="+mn-lt"/>
                <a:cs typeface="Calibri" panose="020F0502020204030204" pitchFamily="34" charset="0"/>
              </a:rPr>
              <a:t>Promotion of environmentally-friendly oral care products</a:t>
            </a:r>
            <a:r>
              <a:rPr lang="en-GB" sz="2800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, e.g. toothbrushes with bamboo handles and mouthwash tablets, during the tooth brushing advice sessions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525997" y="1088008"/>
            <a:ext cx="7282359" cy="1433512"/>
          </a:xfrm>
        </p:spPr>
        <p:txBody>
          <a:bodyPr/>
          <a:lstStyle/>
          <a:p>
            <a:r>
              <a:rPr lang="en-GB" sz="3600" dirty="0">
                <a:latin typeface="Calibri" charset="0"/>
              </a:rPr>
              <a:t>Embedding environmental education in the </a:t>
            </a:r>
            <a:r>
              <a:rPr lang="en-GB" sz="3600" b="1" dirty="0">
                <a:latin typeface="Calibri" charset="0"/>
              </a:rPr>
              <a:t>co-curriculum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ACFF1D2-C811-432F-BE0E-C582837B8E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60296" y="132352"/>
            <a:ext cx="2668897" cy="84523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6F23811-281E-3AFB-CFD6-407D9F5A04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36360" y="1988840"/>
            <a:ext cx="2787030" cy="163720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BA76AE0-22FC-4443-2544-0E5DF14616A5}"/>
              </a:ext>
            </a:extLst>
          </p:cNvPr>
          <p:cNvSpPr txBox="1"/>
          <p:nvPr/>
        </p:nvSpPr>
        <p:spPr>
          <a:xfrm>
            <a:off x="9709786" y="3749729"/>
            <a:ext cx="2300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tx1"/>
                </a:solidFill>
              </a:rPr>
              <a:t>Certifies for students</a:t>
            </a:r>
          </a:p>
        </p:txBody>
      </p:sp>
    </p:spTree>
    <p:extLst>
      <p:ext uri="{BB962C8B-B14F-4D97-AF65-F5344CB8AC3E}">
        <p14:creationId xmlns:p14="http://schemas.microsoft.com/office/powerpoint/2010/main" val="2689214317"/>
      </p:ext>
    </p:extLst>
  </p:cSld>
  <p:clrMapOvr>
    <a:masterClrMapping/>
  </p:clrMapOvr>
  <p:transition spd="med" advTm="1673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2049658" y="1033464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sz="4000" dirty="0">
                <a:solidFill>
                  <a:schemeClr val="tx1"/>
                </a:solidFill>
                <a:latin typeface="+mn-lt"/>
              </a:rPr>
              <a:t>Moving onward</a:t>
            </a:r>
            <a:endParaRPr lang="en-GB" sz="54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424" y="229991"/>
            <a:ext cx="1654175" cy="700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1E21F07-2702-471A-8D9E-A0EDF020CC64}"/>
              </a:ext>
            </a:extLst>
          </p:cNvPr>
          <p:cNvSpPr txBox="1"/>
          <p:nvPr/>
        </p:nvSpPr>
        <p:spPr>
          <a:xfrm>
            <a:off x="515380" y="2011735"/>
            <a:ext cx="1148527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</a:pPr>
            <a:r>
              <a:rPr lang="en-GB" sz="2800" dirty="0">
                <a:solidFill>
                  <a:schemeClr val="tx1"/>
                </a:solidFill>
                <a:latin typeface="+mn-lt"/>
              </a:rPr>
              <a:t>Create </a:t>
            </a:r>
            <a:r>
              <a:rPr lang="en-GB" sz="2800" b="1" dirty="0">
                <a:solidFill>
                  <a:srgbClr val="337D33"/>
                </a:solidFill>
                <a:latin typeface="+mn-lt"/>
              </a:rPr>
              <a:t>collaborative cross-university networks </a:t>
            </a:r>
            <a:r>
              <a:rPr lang="en-GB" sz="2800" dirty="0">
                <a:solidFill>
                  <a:schemeClr val="tx1"/>
                </a:solidFill>
                <a:latin typeface="+mn-lt"/>
              </a:rPr>
              <a:t>of teaching staff who are working on embedding CCE in curriculum in their subject areas</a:t>
            </a:r>
          </a:p>
          <a:p>
            <a:pPr marL="1028700" lvl="1"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</a:pPr>
            <a:r>
              <a:rPr lang="en-GB" sz="2400" dirty="0">
                <a:solidFill>
                  <a:schemeClr val="tx1"/>
                </a:solidFill>
                <a:latin typeface="+mn-lt"/>
              </a:rPr>
              <a:t> curating and developing relevant resources</a:t>
            </a:r>
          </a:p>
          <a:p>
            <a:pPr marL="1028700" lvl="1"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</a:pPr>
            <a:r>
              <a:rPr lang="en-GB" sz="2400" dirty="0">
                <a:solidFill>
                  <a:schemeClr val="tx1"/>
                </a:solidFill>
                <a:latin typeface="+mn-lt"/>
              </a:rPr>
              <a:t>develop a web-based hub with resources</a:t>
            </a:r>
          </a:p>
          <a:p>
            <a:pPr marL="1028700" lvl="1"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</a:pPr>
            <a:r>
              <a:rPr lang="en-GB" sz="2400" dirty="0">
                <a:solidFill>
                  <a:schemeClr val="tx1"/>
                </a:solidFill>
                <a:latin typeface="+mn-lt"/>
              </a:rPr>
              <a:t>sharing good practice on embedding CCE</a:t>
            </a:r>
          </a:p>
          <a:p>
            <a:pPr lvl="1" indent="0"/>
            <a:endParaRPr lang="en-GB" sz="2000" dirty="0">
              <a:solidFill>
                <a:schemeClr val="tx1"/>
              </a:solidFill>
              <a:latin typeface="+mn-lt"/>
            </a:endParaRPr>
          </a:p>
          <a:p>
            <a:pPr marL="285750" indent="-285750"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</a:pPr>
            <a:r>
              <a:rPr lang="en-GB" sz="2800" b="1" dirty="0">
                <a:solidFill>
                  <a:srgbClr val="337D33"/>
                </a:solidFill>
                <a:latin typeface="+mn-lt"/>
              </a:rPr>
              <a:t>Student voice</a:t>
            </a:r>
          </a:p>
          <a:p>
            <a:endParaRPr lang="en-GB" sz="2000" dirty="0">
              <a:solidFill>
                <a:schemeClr val="tx1"/>
              </a:solidFill>
              <a:latin typeface="+mn-lt"/>
            </a:endParaRPr>
          </a:p>
          <a:p>
            <a:pPr marL="285750" indent="-285750"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</a:pPr>
            <a:r>
              <a:rPr lang="en-GB" sz="2800" dirty="0">
                <a:solidFill>
                  <a:schemeClr val="tx1"/>
                </a:solidFill>
                <a:latin typeface="+mn-lt"/>
              </a:rPr>
              <a:t>Universities should </a:t>
            </a:r>
            <a:r>
              <a:rPr lang="en-GB" sz="2800" b="1" dirty="0">
                <a:solidFill>
                  <a:srgbClr val="337D33"/>
                </a:solidFill>
                <a:latin typeface="+mn-lt"/>
              </a:rPr>
              <a:t>collaborate with curriculum regulatory bodies/professional and awarding bodies </a:t>
            </a:r>
            <a:r>
              <a:rPr lang="en-GB" sz="2800" dirty="0">
                <a:solidFill>
                  <a:schemeClr val="tx1"/>
                </a:solidFill>
                <a:latin typeface="+mn-lt"/>
              </a:rPr>
              <a:t>to ensure that graduates have the skills for UK’s net zero transition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317D880-BF8B-4AE6-BDB3-9B4E1BA8634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32304" y="163927"/>
            <a:ext cx="2627784" cy="832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618403"/>
      </p:ext>
    </p:extLst>
  </p:cSld>
  <p:clrMapOvr>
    <a:masterClrMapping/>
  </p:clrMapOvr>
  <p:transition spd="med" advTm="1658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424" y="229991"/>
            <a:ext cx="1654175" cy="700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317D880-BF8B-4AE6-BDB3-9B4E1BA863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32304" y="163927"/>
            <a:ext cx="2627784" cy="832216"/>
          </a:xfrm>
          <a:prstGeom prst="rect">
            <a:avLst/>
          </a:prstGeom>
        </p:spPr>
      </p:pic>
      <p:pic>
        <p:nvPicPr>
          <p:cNvPr id="8" name="Picture 2" descr="Think BIG to create high-impact presentations">
            <a:extLst>
              <a:ext uri="{FF2B5EF4-FFF2-40B4-BE49-F238E27FC236}">
                <a16:creationId xmlns:a16="http://schemas.microsoft.com/office/drawing/2014/main" id="{4C6AB0B4-DFD3-31EA-FAFA-1D2BFFC519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624" y="1067410"/>
            <a:ext cx="7253805" cy="417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24B60F0-D468-7D1D-610F-7DA30B97C048}"/>
              </a:ext>
            </a:extLst>
          </p:cNvPr>
          <p:cNvSpPr txBox="1"/>
          <p:nvPr/>
        </p:nvSpPr>
        <p:spPr>
          <a:xfrm flipH="1">
            <a:off x="1856036" y="5339856"/>
            <a:ext cx="9577064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What to adopt some approaches in your </a:t>
            </a:r>
            <a:r>
              <a:rPr lang="en-GB" sz="3200" dirty="0">
                <a:solidFill>
                  <a:schemeClr val="tx1"/>
                </a:solidFill>
                <a:latin typeface="+mn-lt"/>
              </a:rPr>
              <a:t>university? </a:t>
            </a:r>
            <a:br>
              <a:rPr lang="en-GB" sz="3200" dirty="0">
                <a:solidFill>
                  <a:schemeClr val="tx1"/>
                </a:solidFill>
                <a:latin typeface="+mn-lt"/>
              </a:rPr>
            </a:br>
            <a:r>
              <a:rPr lang="en-GB" sz="3200" dirty="0">
                <a:solidFill>
                  <a:schemeClr val="tx1"/>
                </a:solidFill>
                <a:latin typeface="+mn-lt"/>
              </a:rPr>
              <a:t>Please contact </a:t>
            </a:r>
            <a:r>
              <a:rPr lang="en-GB" sz="3200" dirty="0">
                <a:solidFill>
                  <a:schemeClr val="tx1"/>
                </a:solidFill>
                <a:latin typeface="+mn-lt"/>
                <a:hlinkClick r:id="rId6"/>
              </a:rPr>
              <a:t>vitalia.kinakh@manchester.ac.uk</a:t>
            </a:r>
            <a:endParaRPr lang="en-GB" sz="3200" dirty="0">
              <a:solidFill>
                <a:schemeClr val="tx1"/>
              </a:solidFill>
              <a:latin typeface="+mn-lt"/>
            </a:endParaRPr>
          </a:p>
          <a:p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674639"/>
      </p:ext>
    </p:extLst>
  </p:cSld>
  <p:clrMapOvr>
    <a:masterClrMapping/>
  </p:clrMapOvr>
  <p:transition spd="med" advTm="16584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attachments.office.net/owa/vitalia.kinakh%40manchester.ac.uk/service.svc/s/GetAttachmentThumbnail?id=AAMkADE4MTg1MTU5LTAzN2ItNDZlMS1hZjM0LWZmOGRhYjQ3OTM3YgBGAAAAAABQw4NB0NXeQqEosNYaJhRYBwCS9wazUOwoQpFaJTvUjUHZAAAAkQg2AAD6tJHJKMo1T6Ou1F%2B3SLSdAAH5KehNAAABEgAQAH961tfgLxtMpiTuiLgatis%3D&amp;thumbnailType=2&amp;token=eyJhbGciOiJSUzI1NiIsImtpZCI6IkZBRDY1NDI2MkM2QUYyOTYxQUExRThDQUI3OEZGMUIyNzBFNzA3RTkiLCJ0eXAiOiJKV1QiLCJ4NXQiOiItdFpVSml4cThwWWFvZWpLdDRfeHNuRG5CLWsifQ.eyJvcmlnaW4iOiJodHRwczovL291dGxvb2sub2ZmaWNlMzY1LmNvbSIsInVjIjoiNGVmMThiMDNiZjVhNGM0NTg1N2ExNDAyMGM4ZDA2M2YiLCJzaWduaW5fc3RhdGUiOiJbXCJpbmtub3dubnR3a1wiLFwia21zaVwiXSIsInZlciI6IkV4Y2hhbmdlLkNhbGxiYWNrLlYxIiwiYXBwY3R4c2VuZGVyIjoiT3dhRG93bmxvYWRAYzE1MmNiMDctNjE0ZS00YWJiLTgxOGEtZjAzNWNmYTkxYTc3IiwiaXNzcmluZyI6IldXIiwiYXBwY3R4Ijoie1wibXNleGNocHJvdFwiOlwib3dhXCIsXCJwdWlkXCI6XCIxMTUzOTA2NjYxMjMyNDQ3NzAwXCIsXCJzY29wZVwiOlwiT3dhRG93bmxvYWRcIixcIm9pZFwiOlwiY2I3ZTI2N2YtMDQ3YS00NDUzLThiYTItMzA0YzFjNTdhNWJmXCIsXCJwcmltYXJ5c2lkXCI6XCJTLTEtNS0yMS0zOTkyNjg0OTYwLTM0MTYyNjE3NTMtMTY1NzYzMjQ5NS0zMDQ5MjEzM1wifSIsIm5iZiI6MTY1NDUxMjY2MSwiZXhwIjoxNjU0NTEzMjYxLCJpc3MiOiIwMDAwMDAwMi0wMDAwLTBmZjEtY2UwMC0wMDAwMDAwMDAwMDBAYzE1MmNiMDctNjE0ZS00YWJiLTgxOGEtZjAzNWNmYTkxYTc3IiwiYXVkIjoiMDAwMDAwMDItMDAwMC0wZmYxLWNlMDAtMDAwMDAwMDAwMDAwL2F0dGFjaG1lbnRzLm9mZmljZS5uZXRAYzE1MmNiMDctNjE0ZS00YWJiLTgxOGEtZjAzNWNmYTkxYTc3IiwiaGFwcCI6Im93YSJ9.FyBV8Yh2jljG7D9IdMtnqsWv0fGCF6eKdu88ZrRq0ZPj9MYzgcVgB0PvRsZG1vw-pPhb_Nxt4G8MqUkzWRoi66ZNz-ck6eXZTYpSZagbEnzba7OcjeHFyN2mVonCXdnV3JrzGCJeMG8Q_f41lElEnoFZ1x4Di-ttlVGf1IldlhX9LQxUpRQcmr60GnRDCgB71sKi2fEBHxtquZOtwoIRYLRQYyEXeJwft10Br_-Zd0D1Rrnfsi4YOjWl5JP3zb-q4xLUfZH1y8gtkCvo-N1dmHHpug5Qzx1Na2NA7Rbxu5Figp2e965KaUMnbi3QYxi1Afb6ThdO4A6SCS5OHB0Iyw&amp;X-OWA-CANARY=BA174K8Ot0S_SL0sKLfh9IBctImqR9oYyoeM9L1sewZvlardhaWna4hfOe-vjnkLSunLcRAXL24.&amp;owa=outlook.office365.com&amp;scriptVer=20220527002.05&amp;animation=tru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6912"/>
            <a:ext cx="5031344" cy="1027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Nottingham Trent University • Emonov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168" y="96912"/>
            <a:ext cx="4284241" cy="1312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University-of-Edinburgh-logo | ET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3522" y="96912"/>
            <a:ext cx="1968322" cy="1452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79376" y="1739221"/>
            <a:ext cx="11521280" cy="5013177"/>
          </a:xfrm>
        </p:spPr>
        <p:txBody>
          <a:bodyPr/>
          <a:lstStyle/>
          <a:p>
            <a:r>
              <a:rPr lang="en-GB" sz="2400" dirty="0"/>
              <a:t>There is a range of published examples/case studies illustrating how CCE is embedded within certain courses/disciplines at universities.</a:t>
            </a:r>
          </a:p>
          <a:p>
            <a:endParaRPr lang="en-GB" sz="1200" b="1" dirty="0"/>
          </a:p>
          <a:p>
            <a:r>
              <a:rPr lang="en-GB" sz="2800" b="1" dirty="0">
                <a:solidFill>
                  <a:srgbClr val="389034"/>
                </a:solidFill>
              </a:rPr>
              <a:t>This session seeks to further the debate on:</a:t>
            </a:r>
          </a:p>
          <a:p>
            <a:pPr marL="457200" indent="-457200">
              <a:buClr>
                <a:srgbClr val="389034"/>
              </a:buClr>
              <a:buFont typeface="Arial" panose="020B0604020202020204" pitchFamily="34" charset="0"/>
              <a:buChar char="•"/>
            </a:pPr>
            <a:r>
              <a:rPr lang="en-GB" sz="2800" dirty="0"/>
              <a:t>What are teaching staff attitudes to CEE and what is their knowledge of climate change?</a:t>
            </a:r>
          </a:p>
          <a:p>
            <a:pPr marL="457200" indent="-457200">
              <a:buClr>
                <a:srgbClr val="389034"/>
              </a:buClr>
              <a:buFont typeface="Arial" panose="020B0604020202020204" pitchFamily="34" charset="0"/>
              <a:buChar char="•"/>
            </a:pPr>
            <a:r>
              <a:rPr lang="en-GB" sz="2800" dirty="0"/>
              <a:t>What strategies are more effective in educating students about climate change?</a:t>
            </a:r>
          </a:p>
          <a:p>
            <a:pPr marL="457200" indent="-457200">
              <a:buClr>
                <a:srgbClr val="389034"/>
              </a:buClr>
              <a:buFont typeface="Arial" panose="020B0604020202020204" pitchFamily="34" charset="0"/>
              <a:buChar char="•"/>
            </a:pPr>
            <a:r>
              <a:rPr lang="en-GB" sz="2800" dirty="0"/>
              <a:t>To assist in embedding CEE in curricula, can the existing strategies, initiatives, case studies, etc. be replicated in universities across the globe, and can implementation challenges be addressed/resolved promptly?</a:t>
            </a:r>
          </a:p>
        </p:txBody>
      </p:sp>
    </p:spTree>
    <p:extLst>
      <p:ext uri="{BB962C8B-B14F-4D97-AF65-F5344CB8AC3E}">
        <p14:creationId xmlns:p14="http://schemas.microsoft.com/office/powerpoint/2010/main" val="1991649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435"/>
    </mc:Choice>
    <mc:Fallback xmlns="">
      <p:transition spd="slow" advTm="18435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A0FBC5CA-D0A5-A4FB-9916-A8CF1DF230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60648"/>
            <a:ext cx="12192000" cy="752636"/>
          </a:xfrm>
        </p:spPr>
        <p:txBody>
          <a:bodyPr/>
          <a:lstStyle/>
          <a:p>
            <a:pPr algn="ctr"/>
            <a:r>
              <a:rPr lang="en-US" sz="4000" b="0" dirty="0"/>
              <a:t>Panel speakers</a:t>
            </a:r>
          </a:p>
        </p:txBody>
      </p:sp>
      <p:pic>
        <p:nvPicPr>
          <p:cNvPr id="4" name="Picture 4" descr="Petra Molthan-Hill | Nottingham Trent University">
            <a:extLst>
              <a:ext uri="{FF2B5EF4-FFF2-40B4-BE49-F238E27FC236}">
                <a16:creationId xmlns:a16="http://schemas.microsoft.com/office/drawing/2014/main" id="{C1E25667-0A29-0FB2-ACF1-E2321966B6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01" t="16744" r="18593" b="17462"/>
          <a:stretch/>
        </p:blipFill>
        <p:spPr bwMode="auto">
          <a:xfrm>
            <a:off x="764765" y="1234906"/>
            <a:ext cx="2491614" cy="2007406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AB33E2B0-D896-2CE2-E350-B549933061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3392" y="3615688"/>
            <a:ext cx="3333103" cy="3252178"/>
          </a:xfrm>
        </p:spPr>
        <p:txBody>
          <a:bodyPr/>
          <a:lstStyle/>
          <a:p>
            <a:r>
              <a:rPr lang="en-GB" sz="2000" b="1" kern="1200" dirty="0">
                <a:solidFill>
                  <a:srgbClr val="389034"/>
                </a:solidFill>
                <a:effectLst/>
                <a:ea typeface="+mn-ea"/>
                <a:cs typeface="+mn-cs"/>
              </a:rPr>
              <a:t>Professor Petra </a:t>
            </a:r>
            <a:r>
              <a:rPr lang="en-GB" sz="2000" b="1" kern="1200" dirty="0" err="1">
                <a:solidFill>
                  <a:srgbClr val="389034"/>
                </a:solidFill>
                <a:effectLst/>
                <a:ea typeface="+mn-ea"/>
                <a:cs typeface="+mn-cs"/>
              </a:rPr>
              <a:t>Molthan</a:t>
            </a:r>
            <a:r>
              <a:rPr lang="en-GB" sz="2000" b="1" kern="1200" dirty="0">
                <a:solidFill>
                  <a:srgbClr val="389034"/>
                </a:solidFill>
                <a:effectLst/>
                <a:ea typeface="+mn-ea"/>
                <a:cs typeface="+mn-cs"/>
              </a:rPr>
              <a:t>-Hill </a:t>
            </a:r>
          </a:p>
          <a:p>
            <a:r>
              <a:rPr lang="en-GB" sz="1800" kern="1200" dirty="0">
                <a:solidFill>
                  <a:srgbClr val="000000"/>
                </a:solidFill>
                <a:effectLst/>
                <a:ea typeface="+mn-ea"/>
                <a:cs typeface="+mn-cs"/>
              </a:rPr>
              <a:t>Professor of Sustainable Management and Education for Sustainable Development</a:t>
            </a:r>
          </a:p>
          <a:p>
            <a:pPr fontAlgn="base"/>
            <a:r>
              <a:rPr lang="en-GB" sz="1800" kern="1200" dirty="0">
                <a:solidFill>
                  <a:srgbClr val="000000"/>
                </a:solidFill>
                <a:effectLst/>
                <a:ea typeface="+mn-ea"/>
                <a:cs typeface="+mn-cs"/>
              </a:rPr>
              <a:t>Co-Chair UN PRME Working Group on Climate Change &amp; the Environment</a:t>
            </a:r>
          </a:p>
          <a:p>
            <a:r>
              <a:rPr lang="en-GB" sz="1800" kern="1200" dirty="0">
                <a:solidFill>
                  <a:srgbClr val="000000"/>
                </a:solidFill>
                <a:effectLst/>
                <a:ea typeface="+mn-ea"/>
                <a:cs typeface="+mn-cs"/>
              </a:rPr>
              <a:t>Nottingham Business School, Nottingham Trent University, UK</a:t>
            </a:r>
          </a:p>
          <a:p>
            <a:endParaRPr lang="en-US" dirty="0"/>
          </a:p>
        </p:txBody>
      </p:sp>
      <p:pic>
        <p:nvPicPr>
          <p:cNvPr id="8" name="Picture 6" descr="letstalk - Professor Dave Reay - YouTube">
            <a:extLst>
              <a:ext uri="{FF2B5EF4-FFF2-40B4-BE49-F238E27FC236}">
                <a16:creationId xmlns:a16="http://schemas.microsoft.com/office/drawing/2014/main" id="{0524F74B-7764-C7AC-10BE-A8A3393F34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96" r="14693"/>
          <a:stretch/>
        </p:blipFill>
        <p:spPr bwMode="auto">
          <a:xfrm>
            <a:off x="4767956" y="1284560"/>
            <a:ext cx="2656088" cy="2074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8C75E559-7BD0-650A-28D1-F484EDD06C35}"/>
              </a:ext>
            </a:extLst>
          </p:cNvPr>
          <p:cNvSpPr txBox="1">
            <a:spLocks/>
          </p:cNvSpPr>
          <p:nvPr/>
        </p:nvSpPr>
        <p:spPr bwMode="auto">
          <a:xfrm>
            <a:off x="4731628" y="3630016"/>
            <a:ext cx="3204751" cy="3203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marL="0" indent="0" algn="l" defTabSz="449263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 sz="1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49263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 sz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49263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 sz="1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 sz="9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 sz="9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 sz="9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 sz="9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 sz="9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 sz="9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b="1" kern="1200" dirty="0">
                <a:solidFill>
                  <a:srgbClr val="389034"/>
                </a:solidFill>
                <a:effectLst/>
                <a:ea typeface="+mn-ea"/>
                <a:cs typeface="+mn-cs"/>
              </a:rPr>
              <a:t>Prof Dave Reay </a:t>
            </a:r>
          </a:p>
          <a:p>
            <a:r>
              <a:rPr lang="en-GB" sz="1800" kern="1200" dirty="0">
                <a:solidFill>
                  <a:srgbClr val="000000"/>
                </a:solidFill>
                <a:effectLst/>
                <a:ea typeface="+mn-ea"/>
                <a:cs typeface="+mn-cs"/>
              </a:rPr>
              <a:t>Professor in Carbon Management &amp; Education</a:t>
            </a:r>
          </a:p>
          <a:p>
            <a:r>
              <a:rPr lang="en-GB" sz="1800" kern="1200" dirty="0">
                <a:solidFill>
                  <a:srgbClr val="000000"/>
                </a:solidFill>
                <a:effectLst/>
                <a:ea typeface="+mn-ea"/>
                <a:cs typeface="+mn-cs"/>
              </a:rPr>
              <a:t>Exec Director of Edinburgh Climate Change Institute Policy </a:t>
            </a:r>
          </a:p>
          <a:p>
            <a:r>
              <a:rPr lang="en-GB" sz="1800" kern="1200" dirty="0">
                <a:solidFill>
                  <a:srgbClr val="000000"/>
                </a:solidFill>
                <a:effectLst/>
                <a:ea typeface="+mn-ea"/>
                <a:cs typeface="+mn-cs"/>
              </a:rPr>
              <a:t>Director of </a:t>
            </a:r>
            <a:r>
              <a:rPr lang="en-GB" sz="1800" kern="1200" dirty="0" err="1">
                <a:solidFill>
                  <a:srgbClr val="000000"/>
                </a:solidFill>
                <a:effectLst/>
                <a:ea typeface="+mn-ea"/>
                <a:cs typeface="+mn-cs"/>
              </a:rPr>
              <a:t>ClimateXChange</a:t>
            </a:r>
            <a:r>
              <a:rPr lang="en-GB" sz="1800" kern="1200" dirty="0">
                <a:solidFill>
                  <a:srgbClr val="000000"/>
                </a:solidFill>
                <a:effectLst/>
                <a:ea typeface="+mn-ea"/>
                <a:cs typeface="+mn-cs"/>
              </a:rPr>
              <a:t> </a:t>
            </a:r>
          </a:p>
          <a:p>
            <a:r>
              <a:rPr lang="en-GB" sz="1800" kern="1200" dirty="0">
                <a:solidFill>
                  <a:srgbClr val="000000"/>
                </a:solidFill>
                <a:effectLst/>
                <a:ea typeface="+mn-ea"/>
                <a:cs typeface="+mn-cs"/>
              </a:rPr>
              <a:t>School of </a:t>
            </a:r>
            <a:r>
              <a:rPr lang="en-GB" sz="1800" kern="1200" dirty="0" err="1">
                <a:solidFill>
                  <a:srgbClr val="000000"/>
                </a:solidFill>
                <a:effectLst/>
                <a:ea typeface="+mn-ea"/>
                <a:cs typeface="+mn-cs"/>
              </a:rPr>
              <a:t>GeoSciences</a:t>
            </a:r>
            <a:r>
              <a:rPr lang="en-GB" sz="1800" kern="1200" dirty="0">
                <a:solidFill>
                  <a:srgbClr val="000000"/>
                </a:solidFill>
                <a:effectLst/>
                <a:ea typeface="+mn-ea"/>
                <a:cs typeface="+mn-cs"/>
              </a:rPr>
              <a:t>, University of Edinburgh, UK</a:t>
            </a:r>
          </a:p>
          <a:p>
            <a:endParaRPr lang="en-US" kern="0" dirty="0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E7685E5B-65FF-9320-8128-D4580AE5EE27}"/>
              </a:ext>
            </a:extLst>
          </p:cNvPr>
          <p:cNvSpPr txBox="1">
            <a:spLocks/>
          </p:cNvSpPr>
          <p:nvPr/>
        </p:nvSpPr>
        <p:spPr bwMode="auto">
          <a:xfrm>
            <a:off x="8832305" y="3605821"/>
            <a:ext cx="2952328" cy="3108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marL="0" indent="0" algn="l" defTabSz="449263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 sz="1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49263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 sz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49263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 sz="1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 sz="9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 sz="9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 sz="9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 sz="9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 sz="9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 sz="9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b="1" kern="1200" dirty="0">
                <a:solidFill>
                  <a:srgbClr val="389034"/>
                </a:solidFill>
              </a:rPr>
              <a:t>Dr Vitalia Kinakh </a:t>
            </a:r>
          </a:p>
          <a:p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Lecturer in Research Methodology in the Division of Dentistry at the University of Manchester. </a:t>
            </a:r>
          </a:p>
          <a:p>
            <a:r>
              <a:rPr lang="en-GB" sz="1800" dirty="0">
                <a:latin typeface="Calibri" panose="020F0502020204030204" pitchFamily="34" charset="0"/>
                <a:ea typeface="Times New Roman" panose="02020603050405020304" pitchFamily="18" charset="0"/>
              </a:rPr>
              <a:t>M</a:t>
            </a: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ember of the Sustainability working group</a:t>
            </a:r>
            <a:endParaRPr lang="en-US" kern="0" dirty="0"/>
          </a:p>
        </p:txBody>
      </p:sp>
      <p:pic>
        <p:nvPicPr>
          <p:cNvPr id="13" name="Picture 2" descr="COP26">
            <a:extLst>
              <a:ext uri="{FF2B5EF4-FFF2-40B4-BE49-F238E27FC236}">
                <a16:creationId xmlns:a16="http://schemas.microsoft.com/office/drawing/2014/main" id="{B6DE4767-7A6A-2A31-9F3F-D2E41B9DC3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4312" y="1244771"/>
            <a:ext cx="1944216" cy="2060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226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35360" y="21783"/>
            <a:ext cx="10970684" cy="1433512"/>
          </a:xfrm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en-GB" sz="4400" dirty="0"/>
              <a:t>Attitudes of teaching staff to CEE in 2013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0E0BE60-5B5C-886D-143D-C4B0FC801C1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5990"/>
          <a:stretch/>
        </p:blipFill>
        <p:spPr>
          <a:xfrm>
            <a:off x="53199" y="1450366"/>
            <a:ext cx="4719236" cy="377883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5B2DA55-3BD2-61AF-51E5-82D2A9210F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6188" y="1450366"/>
            <a:ext cx="7350135" cy="377883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0AC99B4-DF7A-EE6B-8BDC-E6D61359FDE7}"/>
              </a:ext>
            </a:extLst>
          </p:cNvPr>
          <p:cNvSpPr txBox="1"/>
          <p:nvPr/>
        </p:nvSpPr>
        <p:spPr>
          <a:xfrm>
            <a:off x="191344" y="6165304"/>
            <a:ext cx="115686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tx1"/>
                </a:solidFill>
                <a:latin typeface="+mn-lt"/>
              </a:rPr>
              <a:t>Beck, A., Sinatra, G. &amp; Lombardi, D. (2013). “Leveraging Higher-Education Instructors in the Climate Literacy Effort: Factors Related to University Faculty's Propensity to Teach Climate Change.” </a:t>
            </a:r>
            <a:r>
              <a:rPr lang="en-GB" sz="1600" i="1" dirty="0">
                <a:solidFill>
                  <a:schemeClr val="tx1"/>
                </a:solidFill>
                <a:latin typeface="+mn-lt"/>
              </a:rPr>
              <a:t>The International Journal of Climate Change: Impacts and Responses</a:t>
            </a:r>
            <a:r>
              <a:rPr lang="en-GB" sz="1600" dirty="0">
                <a:solidFill>
                  <a:schemeClr val="tx1"/>
                </a:solidFill>
                <a:latin typeface="+mn-lt"/>
              </a:rPr>
              <a:t>. 4. 1-17.</a:t>
            </a:r>
          </a:p>
        </p:txBody>
      </p:sp>
    </p:spTree>
    <p:extLst>
      <p:ext uri="{BB962C8B-B14F-4D97-AF65-F5344CB8AC3E}">
        <p14:creationId xmlns:p14="http://schemas.microsoft.com/office/powerpoint/2010/main" val="107643605"/>
      </p:ext>
    </p:extLst>
  </p:cSld>
  <p:clrMapOvr>
    <a:masterClrMapping/>
  </p:clrMapOvr>
  <p:transition spd="med" advTm="16735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36036" y="970288"/>
            <a:ext cx="10970684" cy="1433512"/>
          </a:xfrm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en-GB" sz="4400" dirty="0"/>
              <a:t>Current attitudes of teaching staff to CEE</a:t>
            </a:r>
            <a:endParaRPr lang="en-GB" dirty="0"/>
          </a:p>
        </p:txBody>
      </p:sp>
      <p:sp>
        <p:nvSpPr>
          <p:cNvPr id="2" name="TextBox 1"/>
          <p:cNvSpPr txBox="1"/>
          <p:nvPr/>
        </p:nvSpPr>
        <p:spPr bwMode="auto">
          <a:xfrm>
            <a:off x="695400" y="2511379"/>
            <a:ext cx="7128792" cy="408597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rmAutofit fontScale="85000" lnSpcReduction="10000"/>
          </a:bodyPr>
          <a:lstStyle/>
          <a:p>
            <a:pPr eaLnBrk="0" hangingPunct="0">
              <a:spcAft>
                <a:spcPts val="600"/>
              </a:spcAft>
              <a:buBlip>
                <a:blip r:embed="rId3"/>
              </a:buBlip>
            </a:pPr>
            <a:r>
              <a:rPr lang="en-GB" sz="3100" dirty="0">
                <a:solidFill>
                  <a:srgbClr val="337D33"/>
                </a:solidFill>
                <a:latin typeface="+mn-lt"/>
              </a:rPr>
              <a:t> </a:t>
            </a:r>
            <a:r>
              <a:rPr lang="en-GB" sz="3100" dirty="0">
                <a:solidFill>
                  <a:schemeClr val="tx1"/>
                </a:solidFill>
                <a:latin typeface="+mn-lt"/>
              </a:rPr>
              <a:t>Important to foster climate-conscious clinicians</a:t>
            </a:r>
          </a:p>
          <a:p>
            <a:pPr eaLnBrk="0" hangingPunct="0">
              <a:spcAft>
                <a:spcPts val="600"/>
              </a:spcAft>
            </a:pPr>
            <a:endParaRPr lang="en-GB" sz="2100" dirty="0">
              <a:solidFill>
                <a:schemeClr val="tx1"/>
              </a:solidFill>
              <a:latin typeface="+mn-lt"/>
            </a:endParaRPr>
          </a:p>
          <a:p>
            <a:pPr eaLnBrk="0" hangingPunct="0">
              <a:spcAft>
                <a:spcPts val="600"/>
              </a:spcAft>
              <a:buBlip>
                <a:blip r:embed="rId3"/>
              </a:buBlip>
            </a:pPr>
            <a:r>
              <a:rPr lang="en-GB" sz="3100" dirty="0">
                <a:solidFill>
                  <a:schemeClr val="tx1"/>
                </a:solidFill>
                <a:latin typeface="+mn-lt"/>
              </a:rPr>
              <a:t> Lack of space in the curriculum</a:t>
            </a:r>
          </a:p>
          <a:p>
            <a:pPr eaLnBrk="0" hangingPunct="0">
              <a:spcAft>
                <a:spcPts val="600"/>
              </a:spcAft>
            </a:pPr>
            <a:endParaRPr lang="en-GB" sz="2100" dirty="0">
              <a:solidFill>
                <a:srgbClr val="337D33"/>
              </a:solidFill>
              <a:latin typeface="+mn-lt"/>
            </a:endParaRPr>
          </a:p>
          <a:p>
            <a:pPr eaLnBrk="0" hangingPunct="0">
              <a:spcAft>
                <a:spcPts val="600"/>
              </a:spcAft>
              <a:buFont typeface="Times New Roman" pitchFamily="16" charset="0"/>
              <a:buBlip>
                <a:blip r:embed="rId3"/>
              </a:buBlip>
            </a:pPr>
            <a:r>
              <a:rPr lang="en-GB" sz="3100" dirty="0">
                <a:solidFill>
                  <a:srgbClr val="000000"/>
                </a:solidFill>
                <a:latin typeface="+mn-lt"/>
                <a:cs typeface="+mn-cs"/>
              </a:rPr>
              <a:t> There are variations in teachers’ perceptions of what to teach</a:t>
            </a:r>
          </a:p>
          <a:p>
            <a:pPr eaLnBrk="0" hangingPunct="0">
              <a:spcAft>
                <a:spcPts val="600"/>
              </a:spcAft>
            </a:pPr>
            <a:endParaRPr lang="en-GB" sz="2100" dirty="0">
              <a:solidFill>
                <a:srgbClr val="000000"/>
              </a:solidFill>
              <a:latin typeface="+mn-lt"/>
              <a:cs typeface="+mn-cs"/>
            </a:endParaRPr>
          </a:p>
          <a:p>
            <a:pPr eaLnBrk="0" hangingPunct="0">
              <a:spcAft>
                <a:spcPts val="600"/>
              </a:spcAft>
              <a:buFont typeface="Times New Roman" pitchFamily="16" charset="0"/>
              <a:buBlip>
                <a:blip r:embed="rId3"/>
              </a:buBlip>
            </a:pPr>
            <a:r>
              <a:rPr lang="en-GB" sz="32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GB" sz="3100" dirty="0">
                <a:solidFill>
                  <a:schemeClr val="tx1"/>
                </a:solidFill>
                <a:latin typeface="+mn-lt"/>
              </a:rPr>
              <a:t>Staff should be equipped with relevant resources/training and have the capacity to teach climate education</a:t>
            </a:r>
          </a:p>
        </p:txBody>
      </p:sp>
      <p:pic>
        <p:nvPicPr>
          <p:cNvPr id="16" name="Picture 4" descr="13,068 Medical Lecturer Stock Photos, Pictures &amp; Royalty-Free Images -  iStock">
            <a:extLst>
              <a:ext uri="{FF2B5EF4-FFF2-40B4-BE49-F238E27FC236}">
                <a16:creationId xmlns:a16="http://schemas.microsoft.com/office/drawing/2014/main" id="{FBA1CC0E-E711-1652-03CB-609BD11ADD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0" r="17684" b="-1"/>
          <a:stretch/>
        </p:blipFill>
        <p:spPr bwMode="auto">
          <a:xfrm>
            <a:off x="7824192" y="2511379"/>
            <a:ext cx="4319145" cy="3628999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E4C19BA4-F632-16D2-AC2E-F1F91E41EB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52" y="181104"/>
            <a:ext cx="1654175" cy="700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33803C1-0DD0-9F83-8D42-3C78B1481E5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37823" y="152682"/>
            <a:ext cx="2668897" cy="845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165787"/>
      </p:ext>
    </p:extLst>
  </p:cSld>
  <p:clrMapOvr>
    <a:masterClrMapping/>
  </p:clrMapOvr>
  <p:transition spd="med" advTm="16735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AAD3B30A-1B47-D025-B26C-40B28CE581D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76230160"/>
              </p:ext>
            </p:extLst>
          </p:nvPr>
        </p:nvGraphicFramePr>
        <p:xfrm>
          <a:off x="839416" y="1628800"/>
          <a:ext cx="10513168" cy="51006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itle 5">
            <a:extLst>
              <a:ext uri="{FF2B5EF4-FFF2-40B4-BE49-F238E27FC236}">
                <a16:creationId xmlns:a16="http://schemas.microsoft.com/office/drawing/2014/main" id="{99020E67-9013-F5BB-62EB-39E0FE4EF6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/>
              <a:t>Effective strategies in educating students about climate change</a:t>
            </a:r>
          </a:p>
        </p:txBody>
      </p:sp>
    </p:spTree>
    <p:extLst>
      <p:ext uri="{BB962C8B-B14F-4D97-AF65-F5344CB8AC3E}">
        <p14:creationId xmlns:p14="http://schemas.microsoft.com/office/powerpoint/2010/main" val="3263424460"/>
      </p:ext>
    </p:extLst>
  </p:cSld>
  <p:clrMapOvr>
    <a:masterClrMapping/>
  </p:clrMapOvr>
  <p:transition spd="med" advTm="16735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400" y="204926"/>
            <a:ext cx="1654175" cy="700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51384" y="2710140"/>
            <a:ext cx="11449272" cy="365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Blip>
                <a:blip r:embed="rId4"/>
              </a:buBlip>
            </a:pPr>
            <a:r>
              <a:rPr lang="en-GB" sz="2800" dirty="0">
                <a:latin typeface="+mn-lt"/>
              </a:rPr>
              <a:t>  </a:t>
            </a:r>
            <a:r>
              <a:rPr lang="en-GB" sz="2800" b="1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 Individual staff embed climate education in their teaching</a:t>
            </a:r>
            <a:r>
              <a:rPr lang="en-GB" sz="2800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, e.g.</a:t>
            </a:r>
          </a:p>
          <a:p>
            <a:pPr marL="1085850" lvl="1" indent="-342900" eaLnBrk="0" hangingPunct="0">
              <a:spcBef>
                <a:spcPct val="30000"/>
              </a:spcBef>
              <a:buClr>
                <a:srgbClr val="24AB0D"/>
              </a:buClr>
              <a:buFont typeface="Calibri" panose="020F0502020204030204" pitchFamily="34" charset="0"/>
              <a:buChar char="→"/>
              <a:defRPr/>
            </a:pPr>
            <a:r>
              <a:rPr lang="en-GB" sz="2400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Sterilization of dental instruments – guidance + discussions how the installation of energy-efficient appliances (e.g. sterilizers) helps reduce energy-related carbon emissions from dental clinics</a:t>
            </a:r>
          </a:p>
          <a:p>
            <a:pPr marL="1085850" lvl="1" indent="-342900" eaLnBrk="0" hangingPunct="0">
              <a:spcBef>
                <a:spcPct val="30000"/>
              </a:spcBef>
              <a:buClr>
                <a:srgbClr val="24AB0D"/>
              </a:buClr>
              <a:buFont typeface="Calibri" panose="020F0502020204030204" pitchFamily="34" charset="0"/>
              <a:buChar char="→"/>
              <a:defRPr/>
            </a:pPr>
            <a:r>
              <a:rPr lang="en-GB" sz="2400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Training on delivering tobacco cessation advice - mention not only a positive impact on people’s lives, but also a positive reduction in the amount of cigarette butts/nonbiodegradable filters discarded each day. </a:t>
            </a:r>
            <a:endParaRPr lang="en-GB" sz="2800" dirty="0">
              <a:solidFill>
                <a:schemeClr val="tx1"/>
              </a:solidFill>
              <a:latin typeface="+mn-lt"/>
              <a:cs typeface="Calibri" panose="020F0502020204030204" pitchFamily="34" charset="0"/>
            </a:endParaRPr>
          </a:p>
          <a:p>
            <a:pPr marL="342900" indent="-342900" eaLnBrk="0" hangingPunct="0">
              <a:spcBef>
                <a:spcPct val="30000"/>
              </a:spcBef>
              <a:buFont typeface="Arial" panose="020B0604020202020204" pitchFamily="34" charset="0"/>
              <a:buChar char="•"/>
              <a:defRPr/>
            </a:pPr>
            <a:endParaRPr lang="en-GB" sz="2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072646" y="1090821"/>
            <a:ext cx="8228013" cy="1433512"/>
          </a:xfrm>
        </p:spPr>
        <p:txBody>
          <a:bodyPr/>
          <a:lstStyle/>
          <a:p>
            <a:r>
              <a:rPr lang="en-GB" sz="3600" dirty="0">
                <a:latin typeface="Calibri" charset="0"/>
              </a:rPr>
              <a:t>Embedding environmental education into the dental curriculum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ACFF1D2-C811-432F-BE0E-C582837B8E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37823" y="152682"/>
            <a:ext cx="2668897" cy="845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491313"/>
      </p:ext>
    </p:extLst>
  </p:cSld>
  <p:clrMapOvr>
    <a:masterClrMapping/>
  </p:clrMapOvr>
  <p:transition spd="med" advTm="16735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400" y="204926"/>
            <a:ext cx="1654175" cy="700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79376" y="2524334"/>
            <a:ext cx="6048672" cy="671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Blip>
                <a:blip r:embed="rId4"/>
              </a:buBlip>
            </a:pPr>
            <a:r>
              <a:rPr lang="en-GB" sz="2800" dirty="0">
                <a:latin typeface="+mn-lt"/>
              </a:rPr>
              <a:t> </a:t>
            </a:r>
            <a:r>
              <a:rPr lang="en-GB" sz="2800" b="1" dirty="0">
                <a:solidFill>
                  <a:schemeClr val="tx1"/>
                </a:solidFill>
                <a:latin typeface="+mn-lt"/>
              </a:rPr>
              <a:t>Mini-research projects by students</a:t>
            </a:r>
            <a:endParaRPr lang="en-GB" sz="2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072646" y="1090821"/>
            <a:ext cx="8228013" cy="1433512"/>
          </a:xfrm>
        </p:spPr>
        <p:txBody>
          <a:bodyPr/>
          <a:lstStyle/>
          <a:p>
            <a:r>
              <a:rPr lang="en-GB" sz="3600" dirty="0">
                <a:latin typeface="Calibri" charset="0"/>
              </a:rPr>
              <a:t>Embedding environmental education into the dental curriculum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ACFF1D2-C811-432F-BE0E-C582837B8E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37823" y="152682"/>
            <a:ext cx="2668897" cy="845236"/>
          </a:xfrm>
          <a:prstGeom prst="rect">
            <a:avLst/>
          </a:prstGeom>
        </p:spPr>
      </p:pic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id="{7B26FF5D-682A-C588-F073-CC449F86C5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6791286"/>
              </p:ext>
            </p:extLst>
          </p:nvPr>
        </p:nvGraphicFramePr>
        <p:xfrm>
          <a:off x="1559496" y="3437466"/>
          <a:ext cx="9361040" cy="2499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34135">
                  <a:extLst>
                    <a:ext uri="{9D8B030D-6E8A-4147-A177-3AD203B41FA5}">
                      <a16:colId xmlns:a16="http://schemas.microsoft.com/office/drawing/2014/main" val="2487947525"/>
                    </a:ext>
                  </a:extLst>
                </a:gridCol>
                <a:gridCol w="1514829">
                  <a:extLst>
                    <a:ext uri="{9D8B030D-6E8A-4147-A177-3AD203B41FA5}">
                      <a16:colId xmlns:a16="http://schemas.microsoft.com/office/drawing/2014/main" val="3586556412"/>
                    </a:ext>
                  </a:extLst>
                </a:gridCol>
                <a:gridCol w="3912076">
                  <a:extLst>
                    <a:ext uri="{9D8B030D-6E8A-4147-A177-3AD203B41FA5}">
                      <a16:colId xmlns:a16="http://schemas.microsoft.com/office/drawing/2014/main" val="193057593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GB" sz="2000" b="0" u="sng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 example of Year 2 medical project:</a:t>
                      </a:r>
                    </a:p>
                    <a:p>
                      <a:r>
                        <a:rPr lang="en-GB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“Climate change, air pollution, respiratory illnesses such as asthma and the move from prescribing metered dose inhalers towards dry-powered inhalers.”</a:t>
                      </a:r>
                      <a:endParaRPr lang="en-GB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7FF97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>
                          <a:solidFill>
                            <a:srgbClr val="337D33"/>
                          </a:solidFill>
                          <a:latin typeface="+mn-lt"/>
                        </a:rPr>
                        <a:t>→</a:t>
                      </a:r>
                    </a:p>
                  </a:txBody>
                  <a:tcPr>
                    <a:solidFill>
                      <a:schemeClr val="bg1">
                        <a:alpha val="6980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u="sng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 example of Year 4 dental project:</a:t>
                      </a:r>
                    </a:p>
                    <a:p>
                      <a:r>
                        <a:rPr lang="en-GB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“An audit of antibiotic prescribing practices and the potential for saving money and reducing </a:t>
                      </a:r>
                      <a:r>
                        <a:rPr lang="en-GB" sz="20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negative environmental impact of disposing unneeded drugs.”</a:t>
                      </a:r>
                      <a:endParaRPr lang="en-GB" sz="20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GB" dirty="0">
                        <a:latin typeface="+mn-lt"/>
                      </a:endParaRPr>
                    </a:p>
                  </a:txBody>
                  <a:tcPr>
                    <a:solidFill>
                      <a:srgbClr val="97FF97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87636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0304042"/>
      </p:ext>
    </p:extLst>
  </p:cSld>
  <p:clrMapOvr>
    <a:masterClrMapping/>
  </p:clrMapOvr>
  <p:transition spd="med" advTm="16735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400" y="228558"/>
            <a:ext cx="1654175" cy="700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51384" y="2414288"/>
            <a:ext cx="11449272" cy="1964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Blip>
                <a:blip r:embed="rId4"/>
              </a:buBlip>
            </a:pPr>
            <a:r>
              <a:rPr lang="en-GB" sz="2800" dirty="0">
                <a:latin typeface="+mn-lt"/>
              </a:rPr>
              <a:t>  </a:t>
            </a:r>
            <a:r>
              <a:rPr lang="en-GB" sz="2800" b="1" dirty="0">
                <a:solidFill>
                  <a:schemeClr val="tx1"/>
                </a:solidFill>
                <a:latin typeface="+mn-lt"/>
              </a:rPr>
              <a:t>Service-learning (or community-engaged learning) - </a:t>
            </a:r>
            <a:r>
              <a:rPr lang="en-GB" sz="2800" dirty="0">
                <a:solidFill>
                  <a:schemeClr val="tx1"/>
                </a:solidFill>
                <a:latin typeface="+mn-lt"/>
              </a:rPr>
              <a:t>all year 4 and year 5 dental students given opportunities to work at dental outreach clinics – community partners - often located in deprived and low-income areas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072646" y="1090821"/>
            <a:ext cx="8228013" cy="1433512"/>
          </a:xfrm>
        </p:spPr>
        <p:txBody>
          <a:bodyPr/>
          <a:lstStyle/>
          <a:p>
            <a:r>
              <a:rPr lang="en-GB" sz="3600" dirty="0">
                <a:latin typeface="Calibri" charset="0"/>
              </a:rPr>
              <a:t>Embedding environmental education into the dental curriculum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ACFF1D2-C811-432F-BE0E-C582837B8E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85" y="134381"/>
            <a:ext cx="2452873" cy="776822"/>
          </a:xfrm>
          <a:prstGeom prst="rect">
            <a:avLst/>
          </a:prstGeom>
        </p:spPr>
      </p:pic>
      <p:pic>
        <p:nvPicPr>
          <p:cNvPr id="2050" name="Picture 2" descr="Study dentistry at The University of Manchester">
            <a:extLst>
              <a:ext uri="{FF2B5EF4-FFF2-40B4-BE49-F238E27FC236}">
                <a16:creationId xmlns:a16="http://schemas.microsoft.com/office/drawing/2014/main" id="{75EA7C17-BCB1-4BE2-A60B-0E34BA7414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39"/>
          <a:stretch/>
        </p:blipFill>
        <p:spPr bwMode="auto">
          <a:xfrm>
            <a:off x="2935448" y="4553741"/>
            <a:ext cx="2490901" cy="2240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ome - Community Dental Services">
            <a:extLst>
              <a:ext uri="{FF2B5EF4-FFF2-40B4-BE49-F238E27FC236}">
                <a16:creationId xmlns:a16="http://schemas.microsoft.com/office/drawing/2014/main" id="{5A209C2F-ED0C-4E4B-97DE-982D458D6C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040" y="4900266"/>
            <a:ext cx="2846653" cy="1894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96E5769-182A-44F3-AB82-5D209887B799}"/>
              </a:ext>
            </a:extLst>
          </p:cNvPr>
          <p:cNvSpPr txBox="1"/>
          <p:nvPr/>
        </p:nvSpPr>
        <p:spPr>
          <a:xfrm>
            <a:off x="5663952" y="5381774"/>
            <a:ext cx="9361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tx1"/>
                </a:solidFill>
              </a:rPr>
              <a:t>+ 7</a:t>
            </a: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30" t="53321" r="63192" b="8732"/>
          <a:stretch/>
        </p:blipFill>
        <p:spPr bwMode="auto">
          <a:xfrm>
            <a:off x="0" y="5061967"/>
            <a:ext cx="2823867" cy="1772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9495630"/>
      </p:ext>
    </p:extLst>
  </p:cSld>
  <p:clrMapOvr>
    <a:masterClrMapping/>
  </p:clrMapOvr>
  <p:transition spd="med" advTm="16735"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PVERSION" val="5"/>
  <p:tag name="TPFULLVERSION" val="5.3.1.3337"/>
  <p:tag name="PPTVERSION" val="14"/>
  <p:tag name="TPOS" val="2"/>
</p:tagLst>
</file>

<file path=ppt/theme/theme1.xml><?xml version="1.0" encoding="utf-8"?>
<a:theme xmlns:a="http://schemas.openxmlformats.org/drawingml/2006/main" name="Office Theme">
  <a:themeElements>
    <a:clrScheme name="Custom 66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7030A0"/>
      </a:hlink>
      <a:folHlink>
        <a:srgbClr val="B2B2B2"/>
      </a:folHlink>
    </a:clrScheme>
    <a:fontScheme name="Office Theme">
      <a:majorFont>
        <a:latin typeface="Calibri"/>
        <a:ea typeface="Lucida Sans Unicode"/>
        <a:cs typeface="Lucida Sans Unicode"/>
      </a:majorFont>
      <a:minorFont>
        <a:latin typeface="Calibri"/>
        <a:ea typeface="Lucida Sans Unicode"/>
        <a:cs typeface="Lucida Sans Unicod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720</Words>
  <Application>Microsoft Office PowerPoint</Application>
  <PresentationFormat>Widescreen</PresentationFormat>
  <Paragraphs>88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Times New Roman</vt:lpstr>
      <vt:lpstr>Office Theme</vt:lpstr>
      <vt:lpstr>2022 ISCN Conference  Day 4 , Panel  ‘Embedding Climate Change Education (CCE) within HEIs’</vt:lpstr>
      <vt:lpstr>PowerPoint Presentation</vt:lpstr>
      <vt:lpstr>Panel speakers</vt:lpstr>
      <vt:lpstr>Attitudes of teaching staff to CEE in 2013</vt:lpstr>
      <vt:lpstr>Current attitudes of teaching staff to CEE</vt:lpstr>
      <vt:lpstr>Effective strategies in educating students about climate change</vt:lpstr>
      <vt:lpstr>Embedding environmental education into the dental curriculum</vt:lpstr>
      <vt:lpstr>Embedding environmental education into the dental curriculum</vt:lpstr>
      <vt:lpstr>Embedding environmental education into the dental curriculum</vt:lpstr>
      <vt:lpstr>Embedding environmental education in the co-curriculum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Environmental Sustainability</dc:title>
  <dc:creator>Vitalia Kinakh</dc:creator>
  <cp:lastModifiedBy>Jen Crothers</cp:lastModifiedBy>
  <cp:revision>310</cp:revision>
  <cp:lastPrinted>2018-06-28T15:15:51Z</cp:lastPrinted>
  <dcterms:created xsi:type="dcterms:W3CDTF">2013-09-23T12:46:52Z</dcterms:created>
  <dcterms:modified xsi:type="dcterms:W3CDTF">2022-06-12T22:22:28Z</dcterms:modified>
</cp:coreProperties>
</file>